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8" r:id="rId1"/>
  </p:sldMasterIdLst>
  <p:sldIdLst>
    <p:sldId id="256" r:id="rId2"/>
    <p:sldId id="257" r:id="rId3"/>
    <p:sldId id="258" r:id="rId4"/>
    <p:sldId id="261" r:id="rId5"/>
    <p:sldId id="259" r:id="rId6"/>
    <p:sldId id="260" r:id="rId7"/>
    <p:sldId id="262" r:id="rId8"/>
    <p:sldId id="263" r:id="rId9"/>
    <p:sldId id="264" r:id="rId10"/>
    <p:sldId id="266" r:id="rId11"/>
    <p:sldId id="267" r:id="rId12"/>
    <p:sldId id="268" r:id="rId13"/>
    <p:sldId id="269" r:id="rId14"/>
    <p:sldId id="272" r:id="rId15"/>
    <p:sldId id="270" r:id="rId16"/>
    <p:sldId id="271"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9FBD015-D34B-2635-686A-AB02683D81E7}" name="Clément CONRIE" initials="CC" userId="S::clement.conrie@edu.ece.fr::6e52a30b-570b-47d5-9886-efc08de08580"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EEE353-AED1-B2AF-35C8-A07A8C2583CE}" v="1570" dt="2024-12-26T23:45:45.316"/>
    <p1510:client id="{2E9722A8-A662-3D3E-C3E0-02812C91917A}" v="44" dt="2024-12-26T16:50:50.873"/>
    <p1510:client id="{645E7354-3A32-D3DC-D058-F5B44B9876D5}" v="4902" dt="2024-12-26T18:33:52.301"/>
    <p1510:client id="{77B9035E-7082-A8BA-365A-720651B97B0E}" v="4924" dt="2024-12-26T16:49:38.315"/>
    <p1510:client id="{9B6BDAE7-0255-0FFA-B8A2-A25C585642EC}" v="9272" dt="2024-12-27T15:10:18.619"/>
    <p1510:client id="{AF2789B5-DB37-36B5-1AD2-F4922809ACF3}" v="248" dt="2024-12-26T22:42:20.452"/>
    <p1510:client id="{BFF3054B-1959-684A-4EB1-BC31819EDBC6}" v="841" dt="2024-12-26T12:27:40.710"/>
    <p1510:client id="{E4E78BA0-2EB8-B0C7-374E-2C5C80088D23}" v="119" dt="2024-12-26T16:54:03.8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C43A76A3-ADC8-4477-8FC1-B9DD55D84908}" type="datetime1">
              <a:rPr lang="en-US" smtClean="0"/>
              <a:t>12/28/2024</a:t>
            </a:fld>
            <a:endParaRPr lang="en-US"/>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16408395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D6762538-DC4D-4667-96E5-B3278DDF8B12}" type="datetime1">
              <a:rPr lang="en-US" smtClean="0"/>
              <a:t>12/28/2024</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2084331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05880548-5C08-4BE3-B63E-F2BB63B0B00C}" type="datetime1">
              <a:rPr lang="en-US" smtClean="0"/>
              <a:t>12/28/2024</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1881125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DE7F49BE-398D-479A-8A7E-5DDBCA61EDCB}" type="datetime1">
              <a:rPr lang="en-US" smtClean="0"/>
              <a:t>12/28/2024</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2276269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77240" y="1709738"/>
            <a:ext cx="10570210" cy="2758895"/>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77240" y="4589463"/>
            <a:ext cx="1057021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CCD0C193-4974-4A1F-9C63-07D595E30D66}" type="datetime1">
              <a:rPr lang="en-US" smtClean="0"/>
              <a:t>12/28/2024</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324367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701AA87F-28D4-4BF0-B81F-877A89DFD5AC}" type="datetime1">
              <a:rPr lang="en-US" smtClean="0"/>
              <a:t>12/28/2024</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4248404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1812"/>
            <a:ext cx="5220335"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825749"/>
            <a:ext cx="5220335"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1812"/>
            <a:ext cx="5183188"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825749"/>
            <a:ext cx="5183188"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A8A9F1F3-208B-49A3-B337-9C8ACEB3E0E1}" type="datetime1">
              <a:rPr lang="en-US" smtClean="0"/>
              <a:t>12/28/2024</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2121749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a:xfrm>
            <a:off x="777240" y="365125"/>
            <a:ext cx="1065911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27AF6CA6-7293-4AA2-A0E0-A3BF4416E786}" type="datetime1">
              <a:rPr lang="en-US" smtClean="0"/>
              <a:t>12/28/2024</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185641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98D87016-7BCD-46FB-8EE3-AB6C369108B4}" type="datetime1">
              <a:rPr lang="en-US" smtClean="0"/>
              <a:t>12/28/2024</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1661928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2501900"/>
          </a:xfrm>
        </p:spPr>
        <p:txBody>
          <a:bodyPr anchor="b">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3092450"/>
            <a:ext cx="3994785" cy="27765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A1547011-1FFC-4EF8-9A2E-53B4AD2ADBD4}" type="datetime1">
              <a:rPr lang="en-US" smtClean="0"/>
              <a:t>12/28/2024</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3615624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77240" y="457200"/>
            <a:ext cx="3994785" cy="2505456"/>
          </a:xfrm>
        </p:spPr>
        <p:txBody>
          <a:bodyPr anchor="b"/>
          <a:lstStyle>
            <a:lvl1pPr>
              <a:defRPr sz="4000"/>
            </a:lvl1pPr>
          </a:lstStyle>
          <a:p>
            <a:r>
              <a:rPr lang="en-US"/>
              <a:t>Click to edit Master title style</a:t>
            </a:r>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77240" y="3081275"/>
            <a:ext cx="3994785" cy="277977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9562EB47-45B4-4EF5-A743-B4885DD2F060}" type="datetime1">
              <a:rPr lang="en-US" smtClean="0"/>
              <a:t>12/28/2024</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11194450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99B5B3C5-A599-465B-B2B9-866E8B2087CE}"/>
              </a:ext>
            </a:extLst>
          </p:cNvPr>
          <p:cNvSpPr/>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5C84982-7DD0-43B1-8A2D-BFA4DF1B4E60}"/>
              </a:ext>
            </a:extLst>
          </p:cNvPr>
          <p:cNvSpPr/>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grpSp>
        <p:nvGrpSpPr>
          <p:cNvPr id="8" name="Decorative Circles">
            <a:extLst>
              <a:ext uri="{FF2B5EF4-FFF2-40B4-BE49-F238E27FC236}">
                <a16:creationId xmlns:a16="http://schemas.microsoft.com/office/drawing/2014/main" id="{1D912E1C-3BBA-42F0-A3EE-FEC382E7230A}"/>
              </a:ext>
            </a:extLst>
          </p:cNvPr>
          <p:cNvGrpSpPr/>
          <p:nvPr/>
        </p:nvGrpSpPr>
        <p:grpSpPr>
          <a:xfrm>
            <a:off x="-1" y="-1"/>
            <a:ext cx="12192001" cy="6858001"/>
            <a:chOff x="-1" y="-1"/>
            <a:chExt cx="12192001" cy="6858001"/>
          </a:xfrm>
        </p:grpSpPr>
        <p:sp>
          <p:nvSpPr>
            <p:cNvPr id="21" name="Oval 20">
              <a:extLst>
                <a:ext uri="{FF2B5EF4-FFF2-40B4-BE49-F238E27FC236}">
                  <a16:creationId xmlns:a16="http://schemas.microsoft.com/office/drawing/2014/main" id="{2FEEAC76-E273-46A8-8F8E-CE59860FE70D}"/>
                </a:ext>
              </a:extLst>
            </p:cNvPr>
            <p:cNvSpPr/>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594A0E-9400-45AD-A431-1DA1C0B28966}"/>
                </a:ext>
              </a:extLst>
            </p:cNvPr>
            <p:cNvSpPr/>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0916D6C-D32F-42B6-8512-CD5EDB8F2B9B}"/>
                </a:ext>
              </a:extLst>
            </p:cNvPr>
            <p:cNvSpPr/>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834846D-59C6-40F4-907C-F1A4689B58F1}"/>
                </a:ext>
              </a:extLst>
            </p:cNvPr>
            <p:cNvSpPr/>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5A257CDF-2E36-4DC7-8EE4-5CD8F8ECAC87}"/>
                </a:ext>
              </a:extLst>
            </p:cNvPr>
            <p:cNvSpPr/>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D5B26E0E-A115-4AE2-82D8-76BB93CC494F}"/>
                </a:ext>
              </a:extLst>
            </p:cNvPr>
            <p:cNvSpPr/>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55058DB-7E01-4E95-BF59-983AA1BBB38E}"/>
                </a:ext>
              </a:extLst>
            </p:cNvPr>
            <p:cNvSpPr/>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810F7E2-23F3-44D6-B09E-71E556536052}"/>
                </a:ext>
              </a:extLst>
            </p:cNvPr>
            <p:cNvSpPr/>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59D5C391-E1DB-410A-A78C-ED3BBDFF0758}"/>
                </a:ext>
              </a:extLst>
            </p:cNvPr>
            <p:cNvSpPr/>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77C4944D-9373-4283-BCAA-927A0316659E}"/>
                </a:ext>
              </a:extLst>
            </p:cNvPr>
            <p:cNvSpPr/>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6804C521-2D9F-4CE4-AFD3-D4F1551FEC6A}"/>
                </a:ext>
              </a:extLst>
            </p:cNvPr>
            <p:cNvSpPr/>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56" name="Freeform: Shape 55">
              <a:extLst>
                <a:ext uri="{FF2B5EF4-FFF2-40B4-BE49-F238E27FC236}">
                  <a16:creationId xmlns:a16="http://schemas.microsoft.com/office/drawing/2014/main" id="{755AC65C-13EF-4182-AA3C-62BE165CC033}"/>
                </a:ext>
              </a:extLst>
            </p:cNvPr>
            <p:cNvSpPr/>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58" name="Freeform: Shape 57">
              <a:extLst>
                <a:ext uri="{FF2B5EF4-FFF2-40B4-BE49-F238E27FC236}">
                  <a16:creationId xmlns:a16="http://schemas.microsoft.com/office/drawing/2014/main" id="{E40DA8D2-FA4B-4282-9D44-48C27B63A153}"/>
                </a:ext>
              </a:extLst>
            </p:cNvPr>
            <p:cNvSpPr/>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10" name="Oval 9">
              <a:extLst>
                <a:ext uri="{FF2B5EF4-FFF2-40B4-BE49-F238E27FC236}">
                  <a16:creationId xmlns:a16="http://schemas.microsoft.com/office/drawing/2014/main" id="{99065014-CB18-414D-A527-31ECC45700AB}"/>
                </a:ext>
              </a:extLst>
            </p:cNvPr>
            <p:cNvSpPr/>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8F39E27A-56C1-4328-8DF1-2DA147C78483}"/>
                </a:ext>
              </a:extLst>
            </p:cNvPr>
            <p:cNvSpPr/>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gr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0" y="6488268"/>
            <a:ext cx="2743200" cy="233209"/>
          </a:xfrm>
          <a:prstGeom prst="rect">
            <a:avLst/>
          </a:prstGeom>
        </p:spPr>
        <p:txBody>
          <a:bodyPr vert="horz" lIns="91440" tIns="45720" rIns="91440" bIns="45720" rtlCol="0" anchor="ctr"/>
          <a:lstStyle>
            <a:lvl1pPr algn="l">
              <a:defRPr sz="1000">
                <a:solidFill>
                  <a:schemeClr val="tx1">
                    <a:tint val="75000"/>
                  </a:schemeClr>
                </a:solidFill>
              </a:defRPr>
            </a:lvl1pPr>
          </a:lstStyle>
          <a:p>
            <a:fld id="{4A8D24A4-5FEC-4062-8995-EB21925B3B40}" type="datetime1">
              <a:rPr lang="en-US" smtClean="0"/>
              <a:t>12/28/2024</a:t>
            </a:fld>
            <a:endParaRPr lang="en-US" sz="100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sz="1000"/>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93150" y="6488268"/>
            <a:ext cx="2743200" cy="233209"/>
          </a:xfrm>
          <a:prstGeom prst="rect">
            <a:avLst/>
          </a:prstGeom>
        </p:spPr>
        <p:txBody>
          <a:bodyPr vert="horz" lIns="91440" tIns="45720" rIns="91440" bIns="45720" rtlCol="0" anchor="ctr"/>
          <a:lstStyle>
            <a:lvl1pPr algn="r">
              <a:defRPr sz="1000">
                <a:solidFill>
                  <a:schemeClr val="tx1">
                    <a:tint val="75000"/>
                  </a:schemeClr>
                </a:solidFill>
              </a:defRPr>
            </a:lvl1pPr>
          </a:lstStyle>
          <a:p>
            <a:fld id="{35747434-7036-48DB-A148-6B3D8EE75CDA}" type="slidenum">
              <a:rPr lang="en-US" smtClean="0"/>
              <a:pPr/>
              <a:t>‹N°›</a:t>
            </a:fld>
            <a:endParaRPr lang="en-US" sz="1000"/>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0" y="365125"/>
            <a:ext cx="1065911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0" y="1825625"/>
            <a:ext cx="1065911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26458418"/>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Lst>
  <p:hf sldNum="0" hdr="0" ftr="0" dt="0"/>
  <p:txStyles>
    <p:titleStyle>
      <a:lvl1pPr algn="l" defTabSz="914400"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tx2">
            <a:lumMod val="75000"/>
            <a:lumOff val="25000"/>
          </a:schemeClr>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32.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svg"/><Relationship Id="rId7" Type="http://schemas.openxmlformats.org/officeDocument/2006/relationships/image" Target="../media/image35.svg"/><Relationship Id="rId2" Type="http://schemas.openxmlformats.org/officeDocument/2006/relationships/image" Target="../media/image30.png"/><Relationship Id="rId1" Type="http://schemas.openxmlformats.org/officeDocument/2006/relationships/slideLayout" Target="../slideLayouts/slideLayout6.xml"/><Relationship Id="rId6" Type="http://schemas.openxmlformats.org/officeDocument/2006/relationships/image" Target="../media/image34.png"/><Relationship Id="rId5" Type="http://schemas.openxmlformats.org/officeDocument/2006/relationships/image" Target="../media/image33.svg"/><Relationship Id="rId4" Type="http://schemas.openxmlformats.org/officeDocument/2006/relationships/image" Target="../media/image32.png"/><Relationship Id="rId9" Type="http://schemas.openxmlformats.org/officeDocument/2006/relationships/image" Target="../media/image37.sv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39.svg"/><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733E0473-C315-42D8-A82A-A2FE49DC67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D23A251-68F2-43E5-812B-4BBAE1AF5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pic>
        <p:nvPicPr>
          <p:cNvPr id="25" name="Picture 3" descr="Une toile de points reliés">
            <a:extLst>
              <a:ext uri="{FF2B5EF4-FFF2-40B4-BE49-F238E27FC236}">
                <a16:creationId xmlns:a16="http://schemas.microsoft.com/office/drawing/2014/main" id="{47CE02E1-0732-8E80-4FCC-EB288AA27F0D}"/>
              </a:ext>
            </a:extLst>
          </p:cNvPr>
          <p:cNvPicPr>
            <a:picLocks noChangeAspect="1"/>
          </p:cNvPicPr>
          <p:nvPr/>
        </p:nvPicPr>
        <p:blipFill>
          <a:blip r:embed="rId2">
            <a:alphaModFix amt="40000"/>
          </a:blip>
          <a:srcRect l="20247" r="-6" b="-6"/>
          <a:stretch/>
        </p:blipFill>
        <p:spPr>
          <a:xfrm>
            <a:off x="1525" y="10"/>
            <a:ext cx="12188951" cy="6857990"/>
          </a:xfrm>
          <a:prstGeom prst="rect">
            <a:avLst/>
          </a:prstGeom>
        </p:spPr>
      </p:pic>
      <p:grpSp>
        <p:nvGrpSpPr>
          <p:cNvPr id="26" name="decorative circle">
            <a:extLst>
              <a:ext uri="{FF2B5EF4-FFF2-40B4-BE49-F238E27FC236}">
                <a16:creationId xmlns:a16="http://schemas.microsoft.com/office/drawing/2014/main" id="{0350AF23-2606-421F-AB7B-23D9B48F3E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4102" y="236341"/>
            <a:ext cx="11340713" cy="5464029"/>
            <a:chOff x="314102" y="236341"/>
            <a:chExt cx="11340713" cy="5464029"/>
          </a:xfrm>
        </p:grpSpPr>
        <p:sp>
          <p:nvSpPr>
            <p:cNvPr id="27" name="Oval 13">
              <a:extLst>
                <a:ext uri="{FF2B5EF4-FFF2-40B4-BE49-F238E27FC236}">
                  <a16:creationId xmlns:a16="http://schemas.microsoft.com/office/drawing/2014/main" id="{526A544A-3C76-4502-A741-F4DB0E2CD2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448" y="3803994"/>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017B8593-D171-47B5-8D1A-E34E7B138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4102" y="3044381"/>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1FEF60D4-64F6-450F-B86D-383EEA1C8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88374" y="386135"/>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97D4A7C-B520-46CB-9A94-711F53997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65714" y="236341"/>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B7B976F-E84B-4936-90D7-C8298A5E7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1535" y="2516671"/>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18">
              <a:extLst>
                <a:ext uri="{FF2B5EF4-FFF2-40B4-BE49-F238E27FC236}">
                  <a16:creationId xmlns:a16="http://schemas.microsoft.com/office/drawing/2014/main" id="{DC91FFEC-59DF-4D22-A925-F51520769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30142" y="458803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8931E95-0847-47E4-8AEC-312312A032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02046" y="5394590"/>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0">
              <a:extLst>
                <a:ext uri="{FF2B5EF4-FFF2-40B4-BE49-F238E27FC236}">
                  <a16:creationId xmlns:a16="http://schemas.microsoft.com/office/drawing/2014/main" id="{3C094915-EF93-49A0-9B90-C44FB9B50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08287" y="5160714"/>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re 1"/>
          <p:cNvSpPr>
            <a:spLocks noGrp="1"/>
          </p:cNvSpPr>
          <p:nvPr>
            <p:ph type="ctrTitle"/>
          </p:nvPr>
        </p:nvSpPr>
        <p:spPr>
          <a:xfrm>
            <a:off x="2562606" y="2012486"/>
            <a:ext cx="7063739" cy="1537937"/>
          </a:xfrm>
          <a:ln>
            <a:solidFill>
              <a:schemeClr val="tx2"/>
            </a:solidFill>
          </a:ln>
        </p:spPr>
        <p:txBody>
          <a:bodyPr>
            <a:normAutofit fontScale="90000"/>
          </a:bodyPr>
          <a:lstStyle/>
          <a:p>
            <a:r>
              <a:rPr lang="fr-FR">
                <a:solidFill>
                  <a:srgbClr val="FFFFFF"/>
                </a:solidFill>
              </a:rPr>
              <a:t>Dictionnaire Bilingue en C : Soutenance</a:t>
            </a:r>
          </a:p>
        </p:txBody>
      </p:sp>
      <p:sp>
        <p:nvSpPr>
          <p:cNvPr id="3" name="Sous-titre 2"/>
          <p:cNvSpPr>
            <a:spLocks noGrp="1"/>
          </p:cNvSpPr>
          <p:nvPr>
            <p:ph type="subTitle" idx="1"/>
          </p:nvPr>
        </p:nvSpPr>
        <p:spPr>
          <a:xfrm>
            <a:off x="2562606" y="4842816"/>
            <a:ext cx="7063739" cy="428471"/>
          </a:xfrm>
        </p:spPr>
        <p:txBody>
          <a:bodyPr vert="horz" lIns="91440" tIns="45720" rIns="91440" bIns="45720" rtlCol="0" anchor="t">
            <a:normAutofit/>
          </a:bodyPr>
          <a:lstStyle/>
          <a:p>
            <a:r>
              <a:rPr lang="fr-FR">
                <a:solidFill>
                  <a:srgbClr val="FFFFFF"/>
                </a:solidFill>
                <a:ea typeface="Calibri"/>
                <a:cs typeface="Calibri"/>
              </a:rPr>
              <a:t>Par Clément CONRIE</a:t>
            </a:r>
            <a:endParaRPr lang="fr-FR">
              <a:solidFill>
                <a:srgbClr val="FFFFFF"/>
              </a:solidFill>
            </a:endParaRPr>
          </a:p>
        </p:txBody>
      </p:sp>
    </p:spTree>
    <p:extLst>
      <p:ext uri="{BB962C8B-B14F-4D97-AF65-F5344CB8AC3E}">
        <p14:creationId xmlns:p14="http://schemas.microsoft.com/office/powerpoint/2010/main" val="37840890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46892"/>
            <a:ext cx="1190777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Supprimer un mot</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961349"/>
            <a:ext cx="11901533" cy="2554545"/>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000" dirty="0">
                <a:latin typeface="Gill Sans Nova"/>
                <a:ea typeface="Calibri"/>
                <a:cs typeface="Calibri"/>
              </a:rPr>
              <a:t>On cherche d'abord si le mot que veut supprimer l'utilisateur existe dans le dictionnaire, et si oui à quelle ligne du dictionnaire, on appelle pour cela la fonction </a:t>
            </a:r>
            <a:r>
              <a:rPr lang="fr-FR" sz="2000" dirty="0" err="1">
                <a:latin typeface="Gill Sans Nova"/>
                <a:ea typeface="Calibri"/>
                <a:cs typeface="Calibri"/>
              </a:rPr>
              <a:t>rechercherMot</a:t>
            </a:r>
            <a:r>
              <a:rPr lang="fr-FR" sz="2000" dirty="0">
                <a:latin typeface="Gill Sans Nova"/>
                <a:ea typeface="Calibri"/>
                <a:cs typeface="Calibri"/>
              </a:rPr>
              <a:t>, permettant de savoir ceci (nous la verrons en détail plus tard).</a:t>
            </a:r>
          </a:p>
          <a:p>
            <a:pPr marL="285750" indent="-285750">
              <a:buFont typeface="Arial"/>
              <a:buChar char="•"/>
            </a:pPr>
            <a:r>
              <a:rPr lang="fr-FR" sz="2000" dirty="0">
                <a:latin typeface="Gill Sans Nova"/>
                <a:ea typeface="Calibri"/>
                <a:cs typeface="Calibri"/>
              </a:rPr>
              <a:t>Si le mot n'est pas trouvé, c'est qu'il n'existe pas dans le dictionnaire, on renvoi alors un message d'erreur.</a:t>
            </a:r>
          </a:p>
          <a:p>
            <a:pPr marL="285750" indent="-285750">
              <a:buFont typeface="Arial"/>
              <a:buChar char="•"/>
            </a:pPr>
            <a:r>
              <a:rPr lang="fr-FR" sz="2000" dirty="0">
                <a:latin typeface="Gill Sans Nova"/>
                <a:ea typeface="Calibri"/>
                <a:cs typeface="Calibri"/>
              </a:rPr>
              <a:t>Si le mot est trouvé, on décale de 1 élément chaque élément après celui à supprimer, pour ne pas laisser un trou dans le dictionnaire. Ce décalage va écraser la valeur du mot que l'on cherche à supprimer</a:t>
            </a:r>
          </a:p>
          <a:p>
            <a:pPr marL="285750" indent="-285750">
              <a:buFont typeface="Arial"/>
              <a:buChar char="•"/>
            </a:pPr>
            <a:r>
              <a:rPr lang="fr-FR" sz="2000" dirty="0">
                <a:latin typeface="Gill Sans Nova"/>
                <a:ea typeface="Calibri"/>
                <a:cs typeface="Calibri"/>
              </a:rPr>
              <a:t>Quand le processus est terminé, on va diminuer de 1 la taille du dictionnaire étant donné qu'on a supprimé un mot</a:t>
            </a:r>
          </a:p>
        </p:txBody>
      </p:sp>
      <p:pic>
        <p:nvPicPr>
          <p:cNvPr id="7" name="Image 6" descr="Une image contenant texte, capture d’écran, affichage, logiciel&#10;&#10;Description générée automatiquement">
            <a:extLst>
              <a:ext uri="{FF2B5EF4-FFF2-40B4-BE49-F238E27FC236}">
                <a16:creationId xmlns:a16="http://schemas.microsoft.com/office/drawing/2014/main" id="{F800CE82-FB05-71EF-9DF6-3C317F7D5DA2}"/>
              </a:ext>
            </a:extLst>
          </p:cNvPr>
          <p:cNvPicPr>
            <a:picLocks noChangeAspect="1"/>
          </p:cNvPicPr>
          <p:nvPr/>
        </p:nvPicPr>
        <p:blipFill>
          <a:blip r:embed="rId2"/>
          <a:stretch>
            <a:fillRect/>
          </a:stretch>
        </p:blipFill>
        <p:spPr>
          <a:xfrm>
            <a:off x="-296708" y="3161049"/>
            <a:ext cx="12711238" cy="4275820"/>
          </a:xfrm>
          <a:prstGeom prst="rect">
            <a:avLst/>
          </a:prstGeom>
        </p:spPr>
      </p:pic>
    </p:spTree>
    <p:extLst>
      <p:ext uri="{BB962C8B-B14F-4D97-AF65-F5344CB8AC3E}">
        <p14:creationId xmlns:p14="http://schemas.microsoft.com/office/powerpoint/2010/main" val="857182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35152"/>
            <a:ext cx="3472961" cy="95410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Affichage du dictionnaire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414022"/>
            <a:ext cx="3459177" cy="5078313"/>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a:latin typeface="Gill Sans Nova"/>
                <a:ea typeface="Calibri"/>
                <a:cs typeface="Calibri"/>
              </a:rPr>
              <a:t>Le code pour afficher </a:t>
            </a:r>
            <a:r>
              <a:rPr lang="fr-FR" b="1">
                <a:latin typeface="Gill Sans Nova"/>
                <a:ea typeface="Calibri"/>
                <a:cs typeface="Calibri"/>
              </a:rPr>
              <a:t>tout</a:t>
            </a:r>
            <a:r>
              <a:rPr lang="fr-FR">
                <a:latin typeface="Gill Sans Nova"/>
                <a:ea typeface="Calibri"/>
                <a:cs typeface="Calibri"/>
              </a:rPr>
              <a:t> le dictionnaire ou </a:t>
            </a:r>
            <a:r>
              <a:rPr lang="fr-FR" b="1">
                <a:latin typeface="Gill Sans Nova"/>
                <a:ea typeface="Calibri"/>
                <a:cs typeface="Calibri"/>
              </a:rPr>
              <a:t>seulement la définition/traduction </a:t>
            </a:r>
            <a:r>
              <a:rPr lang="fr-FR">
                <a:latin typeface="Gill Sans Nova"/>
                <a:ea typeface="Calibri"/>
                <a:cs typeface="Calibri"/>
              </a:rPr>
              <a:t>est très similaire.</a:t>
            </a:r>
          </a:p>
          <a:p>
            <a:pPr marL="285750" indent="-285750">
              <a:buFont typeface="Arial"/>
              <a:buChar char="•"/>
            </a:pPr>
            <a:r>
              <a:rPr lang="fr-FR">
                <a:latin typeface="Gill Sans Nova"/>
                <a:ea typeface="Calibri"/>
                <a:cs typeface="Calibri"/>
              </a:rPr>
              <a:t>Pour afficher le dictionnaire </a:t>
            </a:r>
            <a:r>
              <a:rPr lang="fr-FR" b="1">
                <a:latin typeface="Gill Sans Nova"/>
                <a:ea typeface="Calibri"/>
                <a:cs typeface="Calibri"/>
              </a:rPr>
              <a:t>complet</a:t>
            </a:r>
            <a:r>
              <a:rPr lang="fr-FR">
                <a:latin typeface="Gill Sans Nova"/>
                <a:ea typeface="Calibri"/>
                <a:cs typeface="Calibri"/>
              </a:rPr>
              <a:t>, on vérifie d'abord s'il n'est pas vide, puis on affiche les entrées de chaque lignes (jusqu'à ce que la boucle atteigne la taille maximale du dictionnaire)</a:t>
            </a:r>
          </a:p>
          <a:p>
            <a:pPr marL="285750" indent="-285750">
              <a:buFont typeface="Arial"/>
              <a:buChar char="•"/>
            </a:pPr>
            <a:r>
              <a:rPr lang="fr-FR">
                <a:latin typeface="Gill Sans Nova"/>
                <a:ea typeface="Calibri"/>
                <a:cs typeface="Calibri"/>
              </a:rPr>
              <a:t>Pour afficher une </a:t>
            </a:r>
            <a:r>
              <a:rPr lang="fr-FR" b="1">
                <a:latin typeface="Gill Sans Nova"/>
                <a:ea typeface="Calibri"/>
                <a:cs typeface="Calibri"/>
              </a:rPr>
              <a:t>définition/traduction</a:t>
            </a:r>
            <a:r>
              <a:rPr lang="fr-FR">
                <a:latin typeface="Gill Sans Nova"/>
                <a:ea typeface="Calibri"/>
                <a:cs typeface="Calibri"/>
              </a:rPr>
              <a:t>, la saisie du mot associé à l'une d'elle se fait dans le menu, quand le mot est trouvé, on affiche la définition/traduction située sur la même ligne.</a:t>
            </a:r>
          </a:p>
        </p:txBody>
      </p:sp>
      <p:pic>
        <p:nvPicPr>
          <p:cNvPr id="7" name="Image 6" descr="Une image contenant texte, capture d’écran, affichage, logiciel&#10;&#10;Description générée automatiquement">
            <a:extLst>
              <a:ext uri="{FF2B5EF4-FFF2-40B4-BE49-F238E27FC236}">
                <a16:creationId xmlns:a16="http://schemas.microsoft.com/office/drawing/2014/main" id="{D4BB150B-3B02-EFD1-42AC-88EFD6A99686}"/>
              </a:ext>
            </a:extLst>
          </p:cNvPr>
          <p:cNvPicPr>
            <a:picLocks noChangeAspect="1"/>
          </p:cNvPicPr>
          <p:nvPr/>
        </p:nvPicPr>
        <p:blipFill>
          <a:blip r:embed="rId2"/>
          <a:stretch>
            <a:fillRect/>
          </a:stretch>
        </p:blipFill>
        <p:spPr>
          <a:xfrm>
            <a:off x="3253255" y="-121381"/>
            <a:ext cx="9266901" cy="7100761"/>
          </a:xfrm>
          <a:prstGeom prst="rect">
            <a:avLst/>
          </a:prstGeom>
        </p:spPr>
      </p:pic>
    </p:spTree>
    <p:extLst>
      <p:ext uri="{BB962C8B-B14F-4D97-AF65-F5344CB8AC3E}">
        <p14:creationId xmlns:p14="http://schemas.microsoft.com/office/powerpoint/2010/main" val="545190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46892"/>
            <a:ext cx="1190777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Redimensionner le dictionnaire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136676"/>
            <a:ext cx="11901533" cy="2862322"/>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000" dirty="0">
                <a:latin typeface="Gill Sans Nova"/>
                <a:ea typeface="Calibri"/>
                <a:cs typeface="Calibri"/>
              </a:rPr>
              <a:t>Si le dictionnaire à atteint sa capacité maximale, mais que l'on veut tout de même ajouter un mot, on va réallouer l'espace mémoire nécessaire en doublant la capacité (= taille physique) du dictionnaire</a:t>
            </a:r>
            <a:endParaRPr lang="fr-FR" sz="2000" dirty="0">
              <a:latin typeface="Calibri"/>
              <a:ea typeface="Calibri"/>
              <a:cs typeface="Calibri"/>
            </a:endParaRPr>
          </a:p>
          <a:p>
            <a:pPr marL="285750" indent="-285750">
              <a:buFont typeface="Arial"/>
              <a:buChar char="•"/>
            </a:pPr>
            <a:endParaRPr lang="fr-FR" sz="2000" dirty="0">
              <a:latin typeface="Gill Sans Nova"/>
              <a:ea typeface="Calibri"/>
              <a:cs typeface="Calibri"/>
            </a:endParaRPr>
          </a:p>
          <a:p>
            <a:pPr marL="285750" indent="-285750">
              <a:buFont typeface="Arial"/>
              <a:buChar char="•"/>
            </a:pPr>
            <a:r>
              <a:rPr lang="fr-FR" sz="2000" dirty="0">
                <a:latin typeface="Gill Sans Nova"/>
                <a:ea typeface="Calibri"/>
                <a:cs typeface="Calibri"/>
              </a:rPr>
              <a:t>On double au lieu de simplement rajouter +1 à sa capacité car un appel trop fréquent à </a:t>
            </a:r>
            <a:r>
              <a:rPr lang="fr-FR" sz="2000" err="1">
                <a:latin typeface="Gill Sans Nova"/>
                <a:ea typeface="Calibri"/>
                <a:cs typeface="Calibri"/>
              </a:rPr>
              <a:t>realloc</a:t>
            </a:r>
            <a:r>
              <a:rPr lang="fr-FR" sz="2000" dirty="0">
                <a:latin typeface="Gill Sans Nova"/>
                <a:ea typeface="Calibri"/>
                <a:cs typeface="Calibri"/>
              </a:rPr>
              <a:t> peut rendre le code instable sur le long terme (car la mémoire devra copier l'intégralité des données du dictionnaire autre part, s'il y a beaucoup d'éléments cette copie peut prendre beaucoup de ressources)</a:t>
            </a:r>
          </a:p>
          <a:p>
            <a:pPr marL="285750" indent="-285750">
              <a:buFont typeface="Arial"/>
              <a:buChar char="•"/>
            </a:pPr>
            <a:endParaRPr lang="fr-FR" sz="2000" dirty="0">
              <a:latin typeface="Gill Sans Nova"/>
              <a:ea typeface="Calibri"/>
              <a:cs typeface="Calibri"/>
            </a:endParaRPr>
          </a:p>
          <a:p>
            <a:pPr marL="285750" indent="-285750">
              <a:buFont typeface="Arial"/>
              <a:buChar char="•"/>
            </a:pPr>
            <a:r>
              <a:rPr lang="fr-FR" sz="2000" dirty="0">
                <a:latin typeface="Gill Sans Nova"/>
                <a:ea typeface="Calibri"/>
                <a:cs typeface="Calibri"/>
              </a:rPr>
              <a:t>Si jamais l'allocation de la mémoire échoue (car il n'y a plus assez de mémoire disponible ou pour une autre raison, on affiche un message d'erreur et on ferme le programme)</a:t>
            </a:r>
          </a:p>
        </p:txBody>
      </p:sp>
      <p:pic>
        <p:nvPicPr>
          <p:cNvPr id="5" name="Image 4" descr="Une image contenant texte, capture d’écran, affichage, logiciel&#10;&#10;Description générée automatiquement">
            <a:extLst>
              <a:ext uri="{FF2B5EF4-FFF2-40B4-BE49-F238E27FC236}">
                <a16:creationId xmlns:a16="http://schemas.microsoft.com/office/drawing/2014/main" id="{59738882-B7BB-2EF8-8A33-8CEAF0B63526}"/>
              </a:ext>
            </a:extLst>
          </p:cNvPr>
          <p:cNvPicPr>
            <a:picLocks noChangeAspect="1"/>
          </p:cNvPicPr>
          <p:nvPr/>
        </p:nvPicPr>
        <p:blipFill>
          <a:blip r:embed="rId2"/>
          <a:stretch>
            <a:fillRect/>
          </a:stretch>
        </p:blipFill>
        <p:spPr>
          <a:xfrm>
            <a:off x="-283221" y="3711841"/>
            <a:ext cx="12677522" cy="3143166"/>
          </a:xfrm>
          <a:prstGeom prst="rect">
            <a:avLst/>
          </a:prstGeom>
        </p:spPr>
      </p:pic>
    </p:spTree>
    <p:extLst>
      <p:ext uri="{BB962C8B-B14F-4D97-AF65-F5344CB8AC3E}">
        <p14:creationId xmlns:p14="http://schemas.microsoft.com/office/powerpoint/2010/main" val="21297043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46892"/>
            <a:ext cx="1190777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Sauvegarder le dictionnaire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136676"/>
            <a:ext cx="11901533" cy="2862322"/>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000" dirty="0">
                <a:latin typeface="Gill Sans Nova"/>
                <a:ea typeface="Calibri"/>
                <a:cs typeface="Calibri"/>
              </a:rPr>
              <a:t>Lorsqu'on a terminé les modifications et que l'on souhaite les sauvegarder, on appelle la fonction </a:t>
            </a:r>
            <a:r>
              <a:rPr lang="fr-FR" sz="2000" err="1">
                <a:latin typeface="Gill Sans Nova"/>
                <a:ea typeface="Calibri"/>
                <a:cs typeface="Calibri"/>
              </a:rPr>
              <a:t>sauvegardeDictionnaire</a:t>
            </a:r>
            <a:r>
              <a:rPr lang="fr-FR" sz="2000" dirty="0">
                <a:latin typeface="Gill Sans Nova"/>
                <a:ea typeface="Calibri"/>
                <a:cs typeface="Calibri"/>
              </a:rPr>
              <a:t>.</a:t>
            </a:r>
          </a:p>
          <a:p>
            <a:pPr marL="285750" indent="-285750">
              <a:buFont typeface="Arial"/>
              <a:buChar char="•"/>
            </a:pPr>
            <a:r>
              <a:rPr lang="fr-FR" sz="2000" dirty="0">
                <a:latin typeface="Gill Sans Nova"/>
                <a:ea typeface="Calibri"/>
                <a:cs typeface="Calibri"/>
              </a:rPr>
              <a:t>La fonction ouvre un pointeur sur le fichier dict.txt (avec un message d'erreur si le pointeur ne marche pas), et </a:t>
            </a:r>
            <a:r>
              <a:rPr lang="fr-FR" sz="2000" err="1">
                <a:latin typeface="Gill Sans Nova"/>
                <a:ea typeface="Calibri"/>
                <a:cs typeface="Calibri"/>
              </a:rPr>
              <a:t>ecrire</a:t>
            </a:r>
            <a:r>
              <a:rPr lang="fr-FR" sz="2000" dirty="0">
                <a:latin typeface="Gill Sans Nova"/>
                <a:ea typeface="Calibri"/>
                <a:cs typeface="Calibri"/>
              </a:rPr>
              <a:t> dans le ficher via la fonction </a:t>
            </a:r>
            <a:r>
              <a:rPr lang="fr-FR" sz="2000" err="1">
                <a:latin typeface="Gill Sans Nova"/>
                <a:ea typeface="Calibri"/>
                <a:cs typeface="Calibri"/>
              </a:rPr>
              <a:t>fprintf</a:t>
            </a:r>
            <a:r>
              <a:rPr lang="fr-FR" sz="2000" dirty="0">
                <a:latin typeface="Gill Sans Nova"/>
                <a:ea typeface="Calibri"/>
                <a:cs typeface="Calibri"/>
              </a:rPr>
              <a:t>.</a:t>
            </a:r>
          </a:p>
          <a:p>
            <a:pPr marL="285750" indent="-285750">
              <a:buFont typeface="Arial"/>
              <a:buChar char="•"/>
            </a:pPr>
            <a:r>
              <a:rPr lang="fr-FR" sz="2000" dirty="0">
                <a:latin typeface="Gill Sans Nova"/>
                <a:ea typeface="Calibri"/>
                <a:cs typeface="Calibri"/>
              </a:rPr>
              <a:t>Comme pour </a:t>
            </a:r>
            <a:r>
              <a:rPr lang="fr-FR" sz="2000" err="1">
                <a:latin typeface="Gill Sans Nova"/>
                <a:ea typeface="Calibri"/>
                <a:cs typeface="Calibri"/>
              </a:rPr>
              <a:t>fprintf</a:t>
            </a:r>
            <a:r>
              <a:rPr lang="fr-FR" sz="2000" dirty="0">
                <a:latin typeface="Gill Sans Nova"/>
                <a:ea typeface="Calibri"/>
                <a:cs typeface="Calibri"/>
              </a:rPr>
              <a:t>, une itération est égale à un saut à la ligne, chaque ligne va correspondre à une itération de la boucle pour.</a:t>
            </a:r>
          </a:p>
          <a:p>
            <a:pPr marL="285750" indent="-285750">
              <a:buFont typeface="Arial"/>
              <a:buChar char="•"/>
            </a:pPr>
            <a:r>
              <a:rPr lang="fr-FR" sz="2000" dirty="0">
                <a:latin typeface="Gill Sans Nova"/>
                <a:ea typeface="Calibri"/>
                <a:cs typeface="Calibri"/>
              </a:rPr>
              <a:t>Quand on a fini, on va fermer le pointeur sur fichier avec </a:t>
            </a:r>
            <a:r>
              <a:rPr lang="fr-FR" sz="2000" err="1">
                <a:latin typeface="Gill Sans Nova"/>
                <a:ea typeface="Calibri"/>
                <a:cs typeface="Calibri"/>
              </a:rPr>
              <a:t>fclose</a:t>
            </a:r>
            <a:r>
              <a:rPr lang="fr-FR" sz="2000" dirty="0">
                <a:latin typeface="Gill Sans Nova"/>
                <a:ea typeface="Calibri"/>
                <a:cs typeface="Calibri"/>
              </a:rPr>
              <a:t>, puis afficher un message de validation.</a:t>
            </a:r>
          </a:p>
          <a:p>
            <a:pPr marL="285750" indent="-285750">
              <a:buFont typeface="Arial"/>
              <a:buChar char="•"/>
            </a:pPr>
            <a:r>
              <a:rPr lang="fr-FR" sz="2000" dirty="0">
                <a:latin typeface="Gill Sans Nova"/>
                <a:ea typeface="Calibri"/>
                <a:cs typeface="Calibri"/>
              </a:rPr>
              <a:t>Cette fonction est le seul moyen de sortir du programme normalement, car quand on aura sauvegardé le menu cessera de se répéter.</a:t>
            </a:r>
          </a:p>
        </p:txBody>
      </p:sp>
      <p:pic>
        <p:nvPicPr>
          <p:cNvPr id="2" name="Image 1" descr="Une image contenant texte, capture d’écran, affichage, logiciel&#10;&#10;Description générée automatiquement">
            <a:extLst>
              <a:ext uri="{FF2B5EF4-FFF2-40B4-BE49-F238E27FC236}">
                <a16:creationId xmlns:a16="http://schemas.microsoft.com/office/drawing/2014/main" id="{80799AC3-508F-D3AA-18AB-A348250240CA}"/>
              </a:ext>
            </a:extLst>
          </p:cNvPr>
          <p:cNvPicPr>
            <a:picLocks noChangeAspect="1"/>
          </p:cNvPicPr>
          <p:nvPr/>
        </p:nvPicPr>
        <p:blipFill>
          <a:blip r:embed="rId2"/>
          <a:stretch>
            <a:fillRect/>
          </a:stretch>
        </p:blipFill>
        <p:spPr>
          <a:xfrm>
            <a:off x="-215788" y="3782806"/>
            <a:ext cx="12623574" cy="3297943"/>
          </a:xfrm>
          <a:prstGeom prst="rect">
            <a:avLst/>
          </a:prstGeom>
        </p:spPr>
      </p:pic>
    </p:spTree>
    <p:extLst>
      <p:ext uri="{BB962C8B-B14F-4D97-AF65-F5344CB8AC3E}">
        <p14:creationId xmlns:p14="http://schemas.microsoft.com/office/powerpoint/2010/main" val="17436778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46892"/>
            <a:ext cx="1190777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3.Fonctions utilitaires</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136676"/>
            <a:ext cx="11901533" cy="2523768"/>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000">
                <a:latin typeface="Gill Sans Nova"/>
                <a:ea typeface="Calibri"/>
                <a:cs typeface="Calibri"/>
              </a:rPr>
              <a:t>Ces fonctions servent à éviter les répétitions dans le code, en effet, il faut souvent saisir une chaine de caractère ou rechercher l'index d'un mot dans le code, au lieu de réécrire le code à cet effet à chaque fois, on peut simplement écrire le code dans une fonction puis appeler la ou les fonctions à chaque fois qu'on en a besoin.</a:t>
            </a:r>
          </a:p>
          <a:p>
            <a:pPr marL="285750" indent="-285750">
              <a:buFont typeface="Arial"/>
              <a:buChar char="•"/>
            </a:pPr>
            <a:endParaRPr lang="fr-FR" sz="2000">
              <a:latin typeface="Gill Sans Nova"/>
              <a:ea typeface="Calibri"/>
              <a:cs typeface="Calibri"/>
            </a:endParaRPr>
          </a:p>
          <a:p>
            <a:pPr marL="285750" indent="-285750">
              <a:buFont typeface="Arial"/>
              <a:buChar char="•"/>
            </a:pPr>
            <a:r>
              <a:rPr lang="fr-FR" sz="2000">
                <a:latin typeface="Gill Sans Nova"/>
                <a:ea typeface="Calibri"/>
                <a:cs typeface="Calibri"/>
              </a:rPr>
              <a:t>Ces fonctions m'ont permis d'économiser à la fois du temps, mais aussi des lignes de codes (sans ces 2 fonctions, le code aurait fait 600 lignes au lieu de 500).</a:t>
            </a:r>
          </a:p>
          <a:p>
            <a:pPr marL="285750" indent="-285750">
              <a:buFont typeface="Arial"/>
              <a:buChar char="•"/>
            </a:pPr>
            <a:endParaRPr lang="fr-FR">
              <a:latin typeface="Gill Sans Nova"/>
              <a:ea typeface="Calibri"/>
              <a:cs typeface="Calibri"/>
            </a:endParaRPr>
          </a:p>
        </p:txBody>
      </p:sp>
      <p:pic>
        <p:nvPicPr>
          <p:cNvPr id="5" name="Image 4" descr="Une image contenant texte, capture d’écran, affichage, Police&#10;&#10;Description générée automatiquement">
            <a:extLst>
              <a:ext uri="{FF2B5EF4-FFF2-40B4-BE49-F238E27FC236}">
                <a16:creationId xmlns:a16="http://schemas.microsoft.com/office/drawing/2014/main" id="{0FFB687F-9920-56CC-4EF8-BEAFAE7FBD8C}"/>
              </a:ext>
            </a:extLst>
          </p:cNvPr>
          <p:cNvPicPr>
            <a:picLocks noChangeAspect="1"/>
          </p:cNvPicPr>
          <p:nvPr/>
        </p:nvPicPr>
        <p:blipFill>
          <a:blip r:embed="rId2"/>
          <a:stretch>
            <a:fillRect/>
          </a:stretch>
        </p:blipFill>
        <p:spPr>
          <a:xfrm>
            <a:off x="-786838" y="2894032"/>
            <a:ext cx="13688510" cy="4677377"/>
          </a:xfrm>
          <a:prstGeom prst="rect">
            <a:avLst/>
          </a:prstGeom>
        </p:spPr>
      </p:pic>
    </p:spTree>
    <p:extLst>
      <p:ext uri="{BB962C8B-B14F-4D97-AF65-F5344CB8AC3E}">
        <p14:creationId xmlns:p14="http://schemas.microsoft.com/office/powerpoint/2010/main" val="3198827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46892"/>
            <a:ext cx="1190777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Lire une chaine de caractère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136676"/>
            <a:ext cx="11901533" cy="2677656"/>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400">
                <a:latin typeface="Gill Sans Nova"/>
                <a:ea typeface="Calibri"/>
                <a:cs typeface="Calibri"/>
              </a:rPr>
              <a:t>On utilise </a:t>
            </a:r>
            <a:r>
              <a:rPr lang="fr-FR" sz="2400" err="1">
                <a:latin typeface="Gill Sans Nova"/>
                <a:ea typeface="Calibri"/>
                <a:cs typeface="Calibri"/>
              </a:rPr>
              <a:t>fgets</a:t>
            </a:r>
            <a:r>
              <a:rPr lang="fr-FR" sz="2400">
                <a:latin typeface="Gill Sans Nova"/>
                <a:ea typeface="Calibri"/>
                <a:cs typeface="Calibri"/>
              </a:rPr>
              <a:t> pour lire la chaine de caractère, en s'assurant que la chaine se termine correctement (en remplaçant \n par \0).</a:t>
            </a:r>
            <a:endParaRPr lang="fr-FR" sz="2400">
              <a:ea typeface="Calibri"/>
              <a:cs typeface="Calibri"/>
            </a:endParaRPr>
          </a:p>
          <a:p>
            <a:pPr marL="285750" indent="-285750">
              <a:buFont typeface="Arial"/>
              <a:buChar char="•"/>
            </a:pPr>
            <a:endParaRPr lang="fr-FR" sz="2400">
              <a:latin typeface="Gill Sans Nova"/>
              <a:ea typeface="Calibri"/>
              <a:cs typeface="Calibri"/>
            </a:endParaRPr>
          </a:p>
          <a:p>
            <a:pPr marL="285750" indent="-285750">
              <a:buFont typeface="Arial"/>
              <a:buChar char="•"/>
            </a:pPr>
            <a:r>
              <a:rPr lang="fr-FR" sz="2400">
                <a:latin typeface="Gill Sans Nova"/>
                <a:ea typeface="Calibri"/>
                <a:cs typeface="Calibri"/>
              </a:rPr>
              <a:t>Si la chaine est trop longue, il faut nettoyer le tampon d'entrée pour éviter de causer des problèmes d'affichage et de saisi dans le code. Si le dernier caractère n'est pas \n et si la chaine est égale à la taille maximale, il y a trop de caractère, il faut donc supprimé l'excès de caractère</a:t>
            </a:r>
          </a:p>
        </p:txBody>
      </p:sp>
      <p:pic>
        <p:nvPicPr>
          <p:cNvPr id="2" name="Image 1" descr="Une image contenant texte, capture d’écran, affichage, logiciel&#10;&#10;Description générée automatiquement">
            <a:extLst>
              <a:ext uri="{FF2B5EF4-FFF2-40B4-BE49-F238E27FC236}">
                <a16:creationId xmlns:a16="http://schemas.microsoft.com/office/drawing/2014/main" id="{B56A2A25-8350-2148-1F07-CBA827216753}"/>
              </a:ext>
            </a:extLst>
          </p:cNvPr>
          <p:cNvPicPr>
            <a:picLocks noChangeAspect="1"/>
          </p:cNvPicPr>
          <p:nvPr/>
        </p:nvPicPr>
        <p:blipFill>
          <a:blip r:embed="rId2"/>
          <a:stretch>
            <a:fillRect/>
          </a:stretch>
        </p:blipFill>
        <p:spPr>
          <a:xfrm>
            <a:off x="-173620" y="3590981"/>
            <a:ext cx="12539240" cy="3264190"/>
          </a:xfrm>
          <a:prstGeom prst="rect">
            <a:avLst/>
          </a:prstGeom>
        </p:spPr>
      </p:pic>
    </p:spTree>
    <p:extLst>
      <p:ext uri="{BB962C8B-B14F-4D97-AF65-F5344CB8AC3E}">
        <p14:creationId xmlns:p14="http://schemas.microsoft.com/office/powerpoint/2010/main" val="16341004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46892"/>
            <a:ext cx="1190777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Rechercher un mot au sein du dictionnaire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136676"/>
            <a:ext cx="11901533" cy="1938992"/>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400" dirty="0">
                <a:latin typeface="Gill Sans Nova"/>
                <a:ea typeface="Calibri"/>
                <a:cs typeface="Calibri"/>
              </a:rPr>
              <a:t>On va balayer chaque ligne du dictionnaire, si le mot passé en paramètre est trouvé dans une des lignes du dictionnaire, on va retourner l'index de la ligne où le mot est présent.</a:t>
            </a:r>
            <a:endParaRPr lang="fr-FR" sz="2400" dirty="0">
              <a:latin typeface="Calibri"/>
              <a:ea typeface="Calibri"/>
              <a:cs typeface="Calibri"/>
            </a:endParaRPr>
          </a:p>
          <a:p>
            <a:pPr marL="285750" indent="-285750">
              <a:buFont typeface="Arial"/>
              <a:buChar char="•"/>
            </a:pPr>
            <a:endParaRPr lang="fr-FR" sz="2400">
              <a:latin typeface="Gill Sans Nova"/>
              <a:ea typeface="Calibri"/>
              <a:cs typeface="Calibri"/>
            </a:endParaRPr>
          </a:p>
          <a:p>
            <a:pPr marL="285750" indent="-285750">
              <a:buFont typeface="Arial"/>
              <a:buChar char="•"/>
            </a:pPr>
            <a:r>
              <a:rPr lang="fr-FR" sz="2400">
                <a:latin typeface="Gill Sans Nova"/>
                <a:ea typeface="Calibri"/>
                <a:cs typeface="Calibri"/>
              </a:rPr>
              <a:t>Si le mot n'est pas trouvé, on retourne –1, ce qui permettra d'afficher un message d'erreur dans le code appelant (avec par exemple: if (</a:t>
            </a:r>
            <a:r>
              <a:rPr lang="fr-FR" sz="2400" err="1">
                <a:latin typeface="Gill Sans Nova"/>
                <a:ea typeface="Calibri"/>
                <a:cs typeface="Calibri"/>
              </a:rPr>
              <a:t>index_mot</a:t>
            </a:r>
            <a:r>
              <a:rPr lang="fr-FR" sz="2400">
                <a:latin typeface="Gill Sans Nova"/>
                <a:ea typeface="Calibri"/>
                <a:cs typeface="Calibri"/>
              </a:rPr>
              <a:t> == -1) return;)</a:t>
            </a:r>
          </a:p>
        </p:txBody>
      </p:sp>
      <p:pic>
        <p:nvPicPr>
          <p:cNvPr id="5" name="Image 4" descr="Une image contenant texte, capture d’écran, affichage, logiciel&#10;&#10;Description générée automatiquement">
            <a:extLst>
              <a:ext uri="{FF2B5EF4-FFF2-40B4-BE49-F238E27FC236}">
                <a16:creationId xmlns:a16="http://schemas.microsoft.com/office/drawing/2014/main" id="{343E7B0C-044F-F545-3DFA-9D1B9C88E669}"/>
              </a:ext>
            </a:extLst>
          </p:cNvPr>
          <p:cNvPicPr>
            <a:picLocks noChangeAspect="1"/>
          </p:cNvPicPr>
          <p:nvPr/>
        </p:nvPicPr>
        <p:blipFill>
          <a:blip r:embed="rId2"/>
          <a:stretch>
            <a:fillRect/>
          </a:stretch>
        </p:blipFill>
        <p:spPr>
          <a:xfrm>
            <a:off x="-366532" y="2739604"/>
            <a:ext cx="12920282" cy="3870933"/>
          </a:xfrm>
          <a:prstGeom prst="rect">
            <a:avLst/>
          </a:prstGeom>
        </p:spPr>
      </p:pic>
    </p:spTree>
    <p:extLst>
      <p:ext uri="{BB962C8B-B14F-4D97-AF65-F5344CB8AC3E}">
        <p14:creationId xmlns:p14="http://schemas.microsoft.com/office/powerpoint/2010/main" val="25760003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46892"/>
            <a:ext cx="1190777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4.Gestion des synonymes</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136676"/>
            <a:ext cx="11901533" cy="2677656"/>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400">
                <a:latin typeface="Gill Sans Nova"/>
                <a:ea typeface="Calibri"/>
                <a:cs typeface="Calibri"/>
              </a:rPr>
              <a:t>Une des fonctionnalité bonus du cahier des charges était la possibilité d'ajouter des synonymes aux traductions, c’est-à-dire d'ajouter plusieurs traductions à un mot.</a:t>
            </a:r>
          </a:p>
          <a:p>
            <a:pPr marL="285750" indent="-285750">
              <a:buFont typeface="Arial"/>
              <a:buChar char="•"/>
            </a:pPr>
            <a:endParaRPr lang="fr-FR" sz="2400">
              <a:latin typeface="Gill Sans Nova"/>
              <a:ea typeface="Calibri"/>
              <a:cs typeface="Calibri"/>
            </a:endParaRPr>
          </a:p>
          <a:p>
            <a:pPr marL="285750" indent="-285750">
              <a:buFont typeface="Arial"/>
              <a:buChar char="•"/>
            </a:pPr>
            <a:r>
              <a:rPr lang="fr-FR" sz="2400">
                <a:latin typeface="Gill Sans Nova"/>
                <a:ea typeface="Calibri"/>
                <a:cs typeface="Calibri"/>
              </a:rPr>
              <a:t>Exemples : Jardin ---&gt; Garden/Yard | Maison ---&gt; House/Home</a:t>
            </a:r>
          </a:p>
          <a:p>
            <a:pPr marL="285750" indent="-285750">
              <a:buFont typeface="Arial"/>
              <a:buChar char="•"/>
            </a:pPr>
            <a:endParaRPr lang="fr-FR" sz="2400">
              <a:latin typeface="Gill Sans Nova"/>
              <a:ea typeface="Calibri"/>
              <a:cs typeface="Calibri"/>
            </a:endParaRPr>
          </a:p>
          <a:p>
            <a:pPr marL="285750" indent="-285750">
              <a:buFont typeface="Arial"/>
              <a:buChar char="•"/>
            </a:pPr>
            <a:r>
              <a:rPr lang="fr-FR" sz="2400">
                <a:latin typeface="Gill Sans Nova"/>
                <a:ea typeface="Calibri"/>
                <a:cs typeface="Calibri"/>
              </a:rPr>
              <a:t>J'ai également rajouté la possibilité de supprimer ou de modifier un synonyme déjà présent dans le dictionnaire</a:t>
            </a:r>
          </a:p>
        </p:txBody>
      </p:sp>
      <p:pic>
        <p:nvPicPr>
          <p:cNvPr id="2" name="Image 1" descr="Une image contenant texte, capture d’écran, affichage, Police&#10;&#10;Description générée automatiquement">
            <a:extLst>
              <a:ext uri="{FF2B5EF4-FFF2-40B4-BE49-F238E27FC236}">
                <a16:creationId xmlns:a16="http://schemas.microsoft.com/office/drawing/2014/main" id="{53CD608E-469F-4F8F-8060-39F472EF6953}"/>
              </a:ext>
            </a:extLst>
          </p:cNvPr>
          <p:cNvPicPr>
            <a:picLocks noChangeAspect="1"/>
          </p:cNvPicPr>
          <p:nvPr/>
        </p:nvPicPr>
        <p:blipFill>
          <a:blip r:embed="rId2"/>
          <a:stretch>
            <a:fillRect/>
          </a:stretch>
        </p:blipFill>
        <p:spPr>
          <a:xfrm>
            <a:off x="-103044" y="3115867"/>
            <a:ext cx="12398174" cy="4402720"/>
          </a:xfrm>
          <a:prstGeom prst="rect">
            <a:avLst/>
          </a:prstGeom>
        </p:spPr>
      </p:pic>
    </p:spTree>
    <p:extLst>
      <p:ext uri="{BB962C8B-B14F-4D97-AF65-F5344CB8AC3E}">
        <p14:creationId xmlns:p14="http://schemas.microsoft.com/office/powerpoint/2010/main" val="13619579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35152"/>
            <a:ext cx="3472961" cy="95410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Ajouter un synonyme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414022"/>
            <a:ext cx="3459177" cy="4801314"/>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dirty="0">
                <a:latin typeface="Gill Sans Nova"/>
                <a:ea typeface="Calibri"/>
                <a:cs typeface="Calibri"/>
              </a:rPr>
              <a:t>Pour ajouter un synonyme, on demande d'abord le mot français auquel il est associé.</a:t>
            </a:r>
          </a:p>
          <a:p>
            <a:pPr marL="285750" indent="-285750">
              <a:buFont typeface="Arial"/>
              <a:buChar char="•"/>
            </a:pPr>
            <a:r>
              <a:rPr lang="fr-FR" dirty="0">
                <a:latin typeface="Gill Sans Nova"/>
                <a:ea typeface="Calibri"/>
                <a:cs typeface="Calibri"/>
              </a:rPr>
              <a:t>Si le mot est trouvé dans le dictionnaire, on demande à l'utilisateur de saisir le synonyme.</a:t>
            </a:r>
          </a:p>
          <a:p>
            <a:pPr marL="285750" indent="-285750">
              <a:buFont typeface="Arial"/>
              <a:buChar char="•"/>
            </a:pPr>
            <a:r>
              <a:rPr lang="fr-FR" dirty="0">
                <a:latin typeface="Gill Sans Nova"/>
                <a:ea typeface="Calibri"/>
                <a:cs typeface="Calibri"/>
              </a:rPr>
              <a:t>Si le synonyme est valide, on l'ajoute à la traduction du mot, en concaténant le synonyme à la chaine de caractère de traduction initiale (en les séparant par un "/".</a:t>
            </a:r>
          </a:p>
          <a:p>
            <a:pPr marL="285750" indent="-285750">
              <a:buFont typeface="Arial"/>
              <a:buChar char="•"/>
            </a:pPr>
            <a:r>
              <a:rPr lang="fr-FR" dirty="0">
                <a:latin typeface="Gill Sans Nova"/>
                <a:ea typeface="Calibri"/>
                <a:cs typeface="Calibri"/>
              </a:rPr>
              <a:t>Le programme vérifie également si l'ajout du synonyme ne fait pas dépasser la taille physique.</a:t>
            </a:r>
          </a:p>
        </p:txBody>
      </p:sp>
      <p:pic>
        <p:nvPicPr>
          <p:cNvPr id="10" name="Image 9" descr="Une image contenant texte, capture d’écran, affichage, logiciel&#10;&#10;Description générée automatiquement">
            <a:extLst>
              <a:ext uri="{FF2B5EF4-FFF2-40B4-BE49-F238E27FC236}">
                <a16:creationId xmlns:a16="http://schemas.microsoft.com/office/drawing/2014/main" id="{2E322FA4-5713-B95C-3DD7-D71C58F96545}"/>
              </a:ext>
            </a:extLst>
          </p:cNvPr>
          <p:cNvPicPr>
            <a:picLocks noChangeAspect="1"/>
          </p:cNvPicPr>
          <p:nvPr/>
        </p:nvPicPr>
        <p:blipFill>
          <a:blip r:embed="rId2"/>
          <a:stretch>
            <a:fillRect/>
          </a:stretch>
        </p:blipFill>
        <p:spPr>
          <a:xfrm>
            <a:off x="3573166" y="0"/>
            <a:ext cx="8595239" cy="6858000"/>
          </a:xfrm>
          <a:prstGeom prst="rect">
            <a:avLst/>
          </a:prstGeom>
        </p:spPr>
      </p:pic>
    </p:spTree>
    <p:extLst>
      <p:ext uri="{BB962C8B-B14F-4D97-AF65-F5344CB8AC3E}">
        <p14:creationId xmlns:p14="http://schemas.microsoft.com/office/powerpoint/2010/main" val="39720378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35152"/>
            <a:ext cx="3472961" cy="95410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dirty="0">
                <a:latin typeface="Gill Sans Nova"/>
                <a:ea typeface="Calibri"/>
                <a:cs typeface="Calibri"/>
              </a:rPr>
              <a:t>Supprimer un synonyme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414022"/>
            <a:ext cx="3459177" cy="4801314"/>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dirty="0">
                <a:latin typeface="Gill Sans Nova"/>
                <a:ea typeface="Calibri"/>
                <a:cs typeface="Calibri"/>
              </a:rPr>
              <a:t>On demande d'abord le mot français associé au synonyme, pour que le programme se place sur la bonne ligne du dictionnaire.</a:t>
            </a:r>
          </a:p>
          <a:p>
            <a:pPr marL="285750" indent="-285750">
              <a:buFont typeface="Arial"/>
              <a:buChar char="•"/>
            </a:pPr>
            <a:r>
              <a:rPr lang="fr-FR" dirty="0">
                <a:latin typeface="Gill Sans Nova"/>
                <a:ea typeface="Calibri"/>
                <a:cs typeface="Calibri"/>
              </a:rPr>
              <a:t>Puis, l'utilisateur saisit le synonyme à </a:t>
            </a:r>
            <a:r>
              <a:rPr lang="fr-FR" err="1">
                <a:latin typeface="Gill Sans Nova"/>
                <a:ea typeface="Calibri"/>
                <a:cs typeface="Calibri"/>
              </a:rPr>
              <a:t>suprimer</a:t>
            </a:r>
            <a:r>
              <a:rPr lang="fr-FR" dirty="0">
                <a:latin typeface="Gill Sans Nova"/>
                <a:ea typeface="Calibri"/>
                <a:cs typeface="Calibri"/>
              </a:rPr>
              <a:t>.</a:t>
            </a:r>
          </a:p>
          <a:p>
            <a:pPr marL="285750" indent="-285750">
              <a:buFont typeface="Arial"/>
              <a:buChar char="•"/>
            </a:pPr>
            <a:r>
              <a:rPr lang="fr-FR" dirty="0">
                <a:latin typeface="Gill Sans Nova"/>
                <a:ea typeface="Calibri"/>
                <a:cs typeface="Calibri"/>
              </a:rPr>
              <a:t>S'il est trouvé, il y a 3 cas de figure:</a:t>
            </a:r>
          </a:p>
          <a:p>
            <a:pPr marL="285750" indent="-285750">
              <a:buFont typeface="Arial"/>
              <a:buChar char="•"/>
            </a:pPr>
            <a:r>
              <a:rPr lang="fr-FR" dirty="0">
                <a:latin typeface="Gill Sans Nova"/>
                <a:ea typeface="Calibri"/>
                <a:cs typeface="Calibri"/>
              </a:rPr>
              <a:t>1) Le synonyme est suivi par d'autres synonymes</a:t>
            </a:r>
          </a:p>
          <a:p>
            <a:pPr marL="285750" indent="-285750">
              <a:buFont typeface="Arial"/>
              <a:buChar char="•"/>
            </a:pPr>
            <a:r>
              <a:rPr lang="fr-FR" dirty="0">
                <a:latin typeface="Gill Sans Nova"/>
                <a:ea typeface="Calibri"/>
                <a:cs typeface="Calibri"/>
              </a:rPr>
              <a:t>2) Le synonyme est en fin de chaine</a:t>
            </a:r>
          </a:p>
          <a:p>
            <a:pPr marL="285750" indent="-285750">
              <a:buFont typeface="Arial"/>
              <a:buChar char="•"/>
            </a:pPr>
            <a:r>
              <a:rPr lang="fr-FR" dirty="0">
                <a:latin typeface="Gill Sans Nova"/>
                <a:ea typeface="Calibri"/>
                <a:cs typeface="Calibri"/>
              </a:rPr>
              <a:t>3) Le synonyme est seul (on affichera alors un message d'erreur car on ne veut pas qu'il n'y est plus de traductions)</a:t>
            </a:r>
          </a:p>
        </p:txBody>
      </p:sp>
      <p:pic>
        <p:nvPicPr>
          <p:cNvPr id="2" name="Image 1" descr="Une image contenant texte, capture d’écran, affichage, logiciel&#10;&#10;Description générée automatiquement">
            <a:extLst>
              <a:ext uri="{FF2B5EF4-FFF2-40B4-BE49-F238E27FC236}">
                <a16:creationId xmlns:a16="http://schemas.microsoft.com/office/drawing/2014/main" id="{BCE80ABA-A03A-943F-804F-F5B77A8CCE2E}"/>
              </a:ext>
            </a:extLst>
          </p:cNvPr>
          <p:cNvPicPr>
            <a:picLocks noChangeAspect="1"/>
          </p:cNvPicPr>
          <p:nvPr/>
        </p:nvPicPr>
        <p:blipFill>
          <a:blip r:embed="rId2"/>
          <a:stretch>
            <a:fillRect/>
          </a:stretch>
        </p:blipFill>
        <p:spPr>
          <a:xfrm>
            <a:off x="3482374" y="-262727"/>
            <a:ext cx="8708107" cy="7382343"/>
          </a:xfrm>
          <a:prstGeom prst="rect">
            <a:avLst/>
          </a:prstGeom>
        </p:spPr>
      </p:pic>
    </p:spTree>
    <p:extLst>
      <p:ext uri="{BB962C8B-B14F-4D97-AF65-F5344CB8AC3E}">
        <p14:creationId xmlns:p14="http://schemas.microsoft.com/office/powerpoint/2010/main" val="14223521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B91D936-C75C-A488-5CB1-89C67E2B1702}"/>
              </a:ext>
            </a:extLst>
          </p:cNvPr>
          <p:cNvSpPr>
            <a:spLocks noGrp="1"/>
          </p:cNvSpPr>
          <p:nvPr>
            <p:ph type="title"/>
          </p:nvPr>
        </p:nvSpPr>
        <p:spPr>
          <a:ln>
            <a:solidFill>
              <a:schemeClr val="tx2"/>
            </a:solidFill>
          </a:ln>
        </p:spPr>
        <p:txBody>
          <a:bodyPr/>
          <a:lstStyle/>
          <a:p>
            <a:pPr algn="ctr"/>
            <a:r>
              <a:rPr lang="fr-FR" b="1" u="sng">
                <a:latin typeface="Walbaum Display"/>
              </a:rPr>
              <a:t>SOMMAIRE</a:t>
            </a:r>
            <a:endParaRPr lang="fr-FR" b="1" u="sng"/>
          </a:p>
        </p:txBody>
      </p:sp>
      <p:sp>
        <p:nvSpPr>
          <p:cNvPr id="3" name="Espace réservé du contenu 2">
            <a:extLst>
              <a:ext uri="{FF2B5EF4-FFF2-40B4-BE49-F238E27FC236}">
                <a16:creationId xmlns:a16="http://schemas.microsoft.com/office/drawing/2014/main" id="{EE2CCAE5-07BE-5A54-2B59-752D9EED745F}"/>
              </a:ext>
            </a:extLst>
          </p:cNvPr>
          <p:cNvSpPr>
            <a:spLocks noGrp="1"/>
          </p:cNvSpPr>
          <p:nvPr>
            <p:ph idx="1"/>
          </p:nvPr>
        </p:nvSpPr>
        <p:spPr/>
        <p:txBody>
          <a:bodyPr vert="horz" lIns="91440" tIns="45720" rIns="91440" bIns="45720" rtlCol="0" anchor="ctr">
            <a:normAutofit/>
          </a:bodyPr>
          <a:lstStyle/>
          <a:p>
            <a:pPr marL="0" indent="0" algn="ctr">
              <a:buClr>
                <a:srgbClr val="412D24">
                  <a:lumMod val="75000"/>
                  <a:lumOff val="25000"/>
                </a:srgbClr>
              </a:buClr>
              <a:buNone/>
            </a:pPr>
            <a:r>
              <a:rPr lang="fr-FR" sz="3600" b="1" u="sng">
                <a:latin typeface="Gill Sans Nova"/>
                <a:ea typeface="Calibri"/>
                <a:cs typeface="Calibri"/>
              </a:rPr>
              <a:t>I) Présentation du projet</a:t>
            </a:r>
          </a:p>
          <a:p>
            <a:pPr marL="0" indent="0" algn="ctr">
              <a:buNone/>
            </a:pPr>
            <a:endParaRPr lang="fr-FR" sz="3600" b="1" u="sng">
              <a:latin typeface="Gill Sans Nova"/>
              <a:ea typeface="Calibri"/>
              <a:cs typeface="Calibri"/>
            </a:endParaRPr>
          </a:p>
          <a:p>
            <a:pPr marL="0" indent="0" algn="ctr">
              <a:buNone/>
            </a:pPr>
            <a:r>
              <a:rPr lang="fr-FR" sz="3600" b="1" u="sng">
                <a:latin typeface="Gill Sans Nova"/>
                <a:ea typeface="Calibri"/>
                <a:cs typeface="Calibri"/>
              </a:rPr>
              <a:t>II) Présentation/Description du code</a:t>
            </a:r>
          </a:p>
          <a:p>
            <a:pPr marL="0" indent="0" algn="ctr">
              <a:buNone/>
            </a:pPr>
            <a:endParaRPr lang="fr-FR" sz="3600" b="1" u="sng">
              <a:latin typeface="Gill Sans Nova"/>
              <a:ea typeface="Calibri"/>
              <a:cs typeface="Calibri"/>
            </a:endParaRPr>
          </a:p>
          <a:p>
            <a:pPr marL="0" indent="0" algn="ctr">
              <a:buNone/>
            </a:pPr>
            <a:r>
              <a:rPr lang="fr-FR" sz="3600" b="1" u="sng">
                <a:latin typeface="Gill Sans Nova"/>
                <a:ea typeface="Calibri"/>
                <a:cs typeface="Calibri"/>
              </a:rPr>
              <a:t>III) Exécution du code</a:t>
            </a:r>
          </a:p>
          <a:p>
            <a:pPr marL="0" indent="0" algn="ctr">
              <a:buNone/>
            </a:pPr>
            <a:endParaRPr lang="fr-FR" sz="3600" b="1" u="sng">
              <a:latin typeface="Gill Sans Nova"/>
              <a:ea typeface="Calibri"/>
              <a:cs typeface="Calibri"/>
            </a:endParaRPr>
          </a:p>
          <a:p>
            <a:pPr marL="0" indent="0" algn="ctr">
              <a:buNone/>
            </a:pPr>
            <a:r>
              <a:rPr lang="fr-FR" sz="3600" b="1" u="sng">
                <a:latin typeface="Gill Sans Nova"/>
                <a:ea typeface="Calibri"/>
                <a:cs typeface="Calibri"/>
              </a:rPr>
              <a:t>IV) Conclusion : Perspective d'améliorations</a:t>
            </a:r>
          </a:p>
        </p:txBody>
      </p:sp>
    </p:spTree>
    <p:extLst>
      <p:ext uri="{BB962C8B-B14F-4D97-AF65-F5344CB8AC3E}">
        <p14:creationId xmlns:p14="http://schemas.microsoft.com/office/powerpoint/2010/main" val="3437812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35152"/>
            <a:ext cx="3472961" cy="95410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dirty="0">
                <a:latin typeface="Gill Sans Nova"/>
                <a:ea typeface="Calibri"/>
                <a:cs typeface="Calibri"/>
              </a:rPr>
              <a:t>Modifier un synonyme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414022"/>
            <a:ext cx="3459177" cy="5324535"/>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000" dirty="0">
                <a:latin typeface="Gill Sans Nova"/>
                <a:ea typeface="Calibri"/>
                <a:cs typeface="Calibri"/>
              </a:rPr>
              <a:t>Ce code est un mix du code pour ajouter et supprimer un synonyme. En effet, pour modifier un synonyme, il faut:</a:t>
            </a:r>
            <a:endParaRPr lang="fr-FR" sz="2000">
              <a:ea typeface="Calibri"/>
              <a:cs typeface="Calibri"/>
            </a:endParaRPr>
          </a:p>
          <a:p>
            <a:pPr marL="285750" indent="-285750">
              <a:buFont typeface="Arial"/>
              <a:buChar char="•"/>
            </a:pPr>
            <a:r>
              <a:rPr lang="fr-FR" sz="2000" dirty="0">
                <a:latin typeface="Gill Sans Nova"/>
                <a:ea typeface="Calibri"/>
                <a:cs typeface="Calibri"/>
              </a:rPr>
              <a:t>- Supprimer le synonyme que l'on veut supprimer</a:t>
            </a:r>
          </a:p>
          <a:p>
            <a:pPr marL="285750" indent="-285750">
              <a:buFont typeface="Arial"/>
              <a:buChar char="•"/>
            </a:pPr>
            <a:r>
              <a:rPr lang="fr-FR" sz="2000" dirty="0">
                <a:latin typeface="Gill Sans Nova"/>
                <a:ea typeface="Calibri"/>
                <a:cs typeface="Calibri"/>
              </a:rPr>
              <a:t>- Ajouter le synonyme que l'on veut à la place de celui supprimé</a:t>
            </a:r>
          </a:p>
          <a:p>
            <a:pPr marL="285750" indent="-285750">
              <a:buFont typeface="Arial"/>
              <a:buChar char="•"/>
            </a:pPr>
            <a:r>
              <a:rPr lang="fr-FR" sz="2000" dirty="0">
                <a:latin typeface="Gill Sans Nova"/>
                <a:ea typeface="Calibri"/>
                <a:cs typeface="Calibri"/>
              </a:rPr>
              <a:t>Ainsi, on saisit d'abord le synonyme à modifier et le nouveau synonyme, puis on effectue les modifications, uniquement après que les deux synonymes soient validés par les restrictions</a:t>
            </a:r>
          </a:p>
        </p:txBody>
      </p:sp>
      <p:pic>
        <p:nvPicPr>
          <p:cNvPr id="9" name="Image 8" descr="Une image contenant texte, capture d’écran, affichage, logiciel&#10;&#10;Description générée automatiquement">
            <a:extLst>
              <a:ext uri="{FF2B5EF4-FFF2-40B4-BE49-F238E27FC236}">
                <a16:creationId xmlns:a16="http://schemas.microsoft.com/office/drawing/2014/main" id="{5404299F-E3D3-4C35-48FC-81F9320F8875}"/>
              </a:ext>
            </a:extLst>
          </p:cNvPr>
          <p:cNvPicPr>
            <a:picLocks noChangeAspect="1"/>
          </p:cNvPicPr>
          <p:nvPr/>
        </p:nvPicPr>
        <p:blipFill>
          <a:blip r:embed="rId2"/>
          <a:stretch>
            <a:fillRect/>
          </a:stretch>
        </p:blipFill>
        <p:spPr>
          <a:xfrm>
            <a:off x="3368809" y="-280483"/>
            <a:ext cx="9095198" cy="7418876"/>
          </a:xfrm>
          <a:prstGeom prst="rect">
            <a:avLst/>
          </a:prstGeom>
        </p:spPr>
      </p:pic>
    </p:spTree>
    <p:extLst>
      <p:ext uri="{BB962C8B-B14F-4D97-AF65-F5344CB8AC3E}">
        <p14:creationId xmlns:p14="http://schemas.microsoft.com/office/powerpoint/2010/main" val="678063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95833" y="-1673"/>
            <a:ext cx="3472961" cy="1384995"/>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dirty="0">
                <a:latin typeface="Gill Sans Nova"/>
                <a:ea typeface="Calibri"/>
                <a:cs typeface="Calibri"/>
              </a:rPr>
              <a:t>5. Jeu d'Apprentissage Linguistique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414022"/>
            <a:ext cx="3459177" cy="5324535"/>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000" dirty="0">
                <a:latin typeface="Gill Sans Nova"/>
                <a:ea typeface="Calibri"/>
                <a:cs typeface="Calibri"/>
              </a:rPr>
              <a:t>Ce code est un mix du code pour ajouter et supprimer un synonyme. En effet, pour modifier un synonyme, il faut:</a:t>
            </a:r>
            <a:endParaRPr lang="fr-FR" sz="2000">
              <a:ea typeface="Calibri"/>
              <a:cs typeface="Calibri"/>
            </a:endParaRPr>
          </a:p>
          <a:p>
            <a:pPr marL="285750" indent="-285750">
              <a:buFont typeface="Arial"/>
              <a:buChar char="•"/>
            </a:pPr>
            <a:r>
              <a:rPr lang="fr-FR" sz="2000" dirty="0">
                <a:latin typeface="Gill Sans Nova"/>
                <a:ea typeface="Calibri"/>
                <a:cs typeface="Calibri"/>
              </a:rPr>
              <a:t>- Supprimer le synonyme que l'on veut supprimer</a:t>
            </a:r>
          </a:p>
          <a:p>
            <a:pPr marL="285750" indent="-285750">
              <a:buFont typeface="Arial"/>
              <a:buChar char="•"/>
            </a:pPr>
            <a:r>
              <a:rPr lang="fr-FR" sz="2000" dirty="0">
                <a:latin typeface="Gill Sans Nova"/>
                <a:ea typeface="Calibri"/>
                <a:cs typeface="Calibri"/>
              </a:rPr>
              <a:t>- Ajouter le synonyme que l'on veut à la place de celui supprimé</a:t>
            </a:r>
          </a:p>
          <a:p>
            <a:pPr marL="285750" indent="-285750">
              <a:buFont typeface="Arial"/>
              <a:buChar char="•"/>
            </a:pPr>
            <a:r>
              <a:rPr lang="fr-FR" sz="2000" dirty="0">
                <a:latin typeface="Gill Sans Nova"/>
                <a:ea typeface="Calibri"/>
                <a:cs typeface="Calibri"/>
              </a:rPr>
              <a:t>Ainsi, on saisit d'abord le synonyme à modifier et le nouveau synonyme, puis on effectue les modifications, uniquement après que les deux synonymes soient validés par les restrictions</a:t>
            </a:r>
          </a:p>
        </p:txBody>
      </p:sp>
      <p:pic>
        <p:nvPicPr>
          <p:cNvPr id="2" name="Image 1" descr="Une image contenant texte, capture d’écran, affichage, logiciel&#10;&#10;Description générée automatiquement">
            <a:extLst>
              <a:ext uri="{FF2B5EF4-FFF2-40B4-BE49-F238E27FC236}">
                <a16:creationId xmlns:a16="http://schemas.microsoft.com/office/drawing/2014/main" id="{FFB60B28-F7C5-E7D6-4C09-9690EFE6E7F2}"/>
              </a:ext>
            </a:extLst>
          </p:cNvPr>
          <p:cNvPicPr>
            <a:picLocks noChangeAspect="1"/>
          </p:cNvPicPr>
          <p:nvPr/>
        </p:nvPicPr>
        <p:blipFill>
          <a:blip r:embed="rId2"/>
          <a:stretch>
            <a:fillRect/>
          </a:stretch>
        </p:blipFill>
        <p:spPr>
          <a:xfrm>
            <a:off x="3290761" y="1006434"/>
            <a:ext cx="9184460" cy="5849895"/>
          </a:xfrm>
          <a:prstGeom prst="rect">
            <a:avLst/>
          </a:prstGeom>
        </p:spPr>
      </p:pic>
    </p:spTree>
    <p:extLst>
      <p:ext uri="{BB962C8B-B14F-4D97-AF65-F5344CB8AC3E}">
        <p14:creationId xmlns:p14="http://schemas.microsoft.com/office/powerpoint/2010/main" val="33488531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278991"/>
            <a:ext cx="1199076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dirty="0">
                <a:latin typeface="Gill Sans Nova"/>
                <a:ea typeface="Calibri"/>
                <a:cs typeface="Calibri"/>
              </a:rPr>
              <a:t>6.Préventions : Bornage des saisies</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1706" y="976438"/>
            <a:ext cx="11984523" cy="3170099"/>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000" b="1" dirty="0">
                <a:latin typeface="Gill Sans Nova"/>
                <a:ea typeface="Calibri"/>
                <a:cs typeface="Calibri"/>
              </a:rPr>
              <a:t>Que ce soit pour limiter le risque de bug dans le programme, ou pour optimiser au maximum l'expérience utilisateur, il est important de limiter ce que l'utilisateur peut saisir/faire.</a:t>
            </a:r>
          </a:p>
          <a:p>
            <a:pPr marL="285750" indent="-285750">
              <a:buFont typeface="Arial"/>
              <a:buChar char="•"/>
            </a:pPr>
            <a:r>
              <a:rPr lang="fr-FR" sz="2000" dirty="0">
                <a:latin typeface="Gill Sans Nova"/>
                <a:ea typeface="Calibri"/>
                <a:cs typeface="Calibri"/>
              </a:rPr>
              <a:t>Pour cela, on va créer plusieurs fonctions, qui vont retourner 0 (false) ou 1 (</a:t>
            </a:r>
            <a:r>
              <a:rPr lang="fr-FR" sz="2000" err="1">
                <a:latin typeface="Gill Sans Nova"/>
                <a:ea typeface="Calibri"/>
                <a:cs typeface="Calibri"/>
              </a:rPr>
              <a:t>true</a:t>
            </a:r>
            <a:r>
              <a:rPr lang="fr-FR" sz="2000" dirty="0">
                <a:latin typeface="Gill Sans Nova"/>
                <a:ea typeface="Calibri"/>
                <a:cs typeface="Calibri"/>
              </a:rPr>
              <a:t>), si elles retournent 1, c'est que les conditions ne sont pas valides, car il y a une/des contraintes présentes. Les contraintes en question sont :</a:t>
            </a:r>
          </a:p>
          <a:p>
            <a:pPr marL="285750" indent="-285750">
              <a:buFont typeface="Arial"/>
              <a:buChar char="•"/>
            </a:pPr>
            <a:r>
              <a:rPr lang="fr-FR" sz="2000" dirty="0">
                <a:latin typeface="Gill Sans Nova"/>
                <a:ea typeface="Calibri"/>
                <a:cs typeface="Calibri"/>
              </a:rPr>
              <a:t>Si le dictionnaire est vide</a:t>
            </a:r>
          </a:p>
          <a:p>
            <a:pPr marL="285750" indent="-285750">
              <a:buFont typeface="Arial"/>
              <a:buChar char="•"/>
            </a:pPr>
            <a:r>
              <a:rPr lang="fr-FR" sz="2000" dirty="0">
                <a:latin typeface="Gill Sans Nova"/>
                <a:ea typeface="Calibri"/>
                <a:cs typeface="Calibri"/>
              </a:rPr>
              <a:t>Si le mot saisi par l'utilisateur dépasse la limite (=taille physique)</a:t>
            </a:r>
          </a:p>
          <a:p>
            <a:pPr marL="285750" indent="-285750">
              <a:buFont typeface="Arial"/>
              <a:buChar char="•"/>
            </a:pPr>
            <a:r>
              <a:rPr lang="fr-FR" sz="2000" dirty="0">
                <a:latin typeface="Gill Sans Nova"/>
                <a:ea typeface="Calibri"/>
                <a:cs typeface="Calibri"/>
              </a:rPr>
              <a:t>Si l'utilisateur saisi des caractères invalides ("," et "/")</a:t>
            </a:r>
          </a:p>
          <a:p>
            <a:pPr marL="285750" indent="-285750">
              <a:buFont typeface="Arial"/>
              <a:buChar char="•"/>
            </a:pPr>
            <a:r>
              <a:rPr lang="fr-FR" sz="2000" dirty="0">
                <a:latin typeface="Gill Sans Nova"/>
                <a:ea typeface="Calibri"/>
                <a:cs typeface="Calibri"/>
              </a:rPr>
              <a:t>Si le mot saisi par l'utilisateur existe déjà dans le dictionnaire</a:t>
            </a:r>
          </a:p>
          <a:p>
            <a:pPr marL="285750" indent="-285750">
              <a:buFont typeface="Arial"/>
              <a:buChar char="•"/>
            </a:pPr>
            <a:r>
              <a:rPr lang="fr-FR" sz="2000" dirty="0">
                <a:latin typeface="Gill Sans Nova"/>
                <a:ea typeface="Calibri"/>
                <a:cs typeface="Calibri"/>
              </a:rPr>
              <a:t>Si le synonyme saisi par l'utilisateur existe déjà dans le dictionnaire</a:t>
            </a:r>
          </a:p>
        </p:txBody>
      </p:sp>
      <p:pic>
        <p:nvPicPr>
          <p:cNvPr id="2" name="Image 1" descr="Une image contenant texte, capture d’écran, Police, affichage&#10;&#10;Description générée automatiquement">
            <a:extLst>
              <a:ext uri="{FF2B5EF4-FFF2-40B4-BE49-F238E27FC236}">
                <a16:creationId xmlns:a16="http://schemas.microsoft.com/office/drawing/2014/main" id="{F875E095-FEF4-36DA-2801-40771A247D12}"/>
              </a:ext>
            </a:extLst>
          </p:cNvPr>
          <p:cNvPicPr>
            <a:picLocks noChangeAspect="1"/>
          </p:cNvPicPr>
          <p:nvPr/>
        </p:nvPicPr>
        <p:blipFill>
          <a:blip r:embed="rId2"/>
          <a:stretch>
            <a:fillRect/>
          </a:stretch>
        </p:blipFill>
        <p:spPr>
          <a:xfrm>
            <a:off x="1306077" y="3671733"/>
            <a:ext cx="9583088" cy="3642669"/>
          </a:xfrm>
          <a:prstGeom prst="rect">
            <a:avLst/>
          </a:prstGeom>
        </p:spPr>
      </p:pic>
    </p:spTree>
    <p:extLst>
      <p:ext uri="{BB962C8B-B14F-4D97-AF65-F5344CB8AC3E}">
        <p14:creationId xmlns:p14="http://schemas.microsoft.com/office/powerpoint/2010/main" val="22285558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278991"/>
            <a:ext cx="1199076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dirty="0">
                <a:latin typeface="Gill Sans Nova"/>
                <a:ea typeface="Calibri"/>
                <a:cs typeface="Calibri"/>
              </a:rPr>
              <a:t>Prévention : Le dictionnaire est vide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1706" y="976438"/>
            <a:ext cx="11984523" cy="2523768"/>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000" b="1" dirty="0">
                <a:latin typeface="Gill Sans Nova"/>
                <a:ea typeface="Calibri"/>
                <a:cs typeface="Calibri"/>
              </a:rPr>
              <a:t>Pour que l'utilisateur ne puisse pas faire des actions comme "Afficher le dictionnaire", "Supprimer un mot", "Jeu d'apprentissage linguistique", … qui pourrait causer des </a:t>
            </a:r>
            <a:r>
              <a:rPr lang="fr-FR" sz="2000" b="1" err="1">
                <a:latin typeface="Gill Sans Nova"/>
                <a:ea typeface="Calibri"/>
                <a:cs typeface="Calibri"/>
              </a:rPr>
              <a:t>eventuelles</a:t>
            </a:r>
            <a:r>
              <a:rPr lang="fr-FR" sz="2000" b="1" dirty="0">
                <a:latin typeface="Gill Sans Nova"/>
                <a:ea typeface="Calibri"/>
                <a:cs typeface="Calibri"/>
              </a:rPr>
              <a:t> erreurs, on va créer une fonction pour savoir si le dictionnaire est vide.</a:t>
            </a:r>
            <a:endParaRPr lang="fr-FR" sz="2000">
              <a:ea typeface="Calibri"/>
              <a:cs typeface="Calibri"/>
            </a:endParaRPr>
          </a:p>
          <a:p>
            <a:pPr marL="285750" indent="-285750">
              <a:buFont typeface="Arial"/>
              <a:buChar char="•"/>
            </a:pPr>
            <a:endParaRPr lang="fr-FR" sz="2000" b="1" dirty="0">
              <a:latin typeface="Gill Sans Nova"/>
              <a:ea typeface="Calibri"/>
              <a:cs typeface="Calibri"/>
            </a:endParaRPr>
          </a:p>
          <a:p>
            <a:pPr marL="285750" indent="-285750">
              <a:buFont typeface="Arial"/>
              <a:buChar char="•"/>
            </a:pPr>
            <a:r>
              <a:rPr lang="fr-FR" sz="2000" dirty="0">
                <a:latin typeface="Gill Sans Nova"/>
                <a:ea typeface="Calibri"/>
                <a:cs typeface="Calibri"/>
              </a:rPr>
              <a:t>Pour cela, on prend en paramètre le dictionnaire, et on regarde sa taille, si sa taille (logique) est nulle, cela veut dire que le dictionnaire est vide, si c'est le cas, on affiche un message d'erreur et on retourne 1 (</a:t>
            </a:r>
            <a:r>
              <a:rPr lang="fr-FR" sz="2000" dirty="0" err="1">
                <a:latin typeface="Gill Sans Nova"/>
                <a:ea typeface="Calibri"/>
                <a:cs typeface="Calibri"/>
              </a:rPr>
              <a:t>true</a:t>
            </a:r>
            <a:r>
              <a:rPr lang="fr-FR" sz="2000" dirty="0">
                <a:latin typeface="Gill Sans Nova"/>
                <a:ea typeface="Calibri"/>
                <a:cs typeface="Calibri"/>
              </a:rPr>
              <a:t>), pour que le programme appelant sache qu'il y a une erreur.</a:t>
            </a:r>
          </a:p>
          <a:p>
            <a:pPr marL="285750" indent="-285750">
              <a:buFont typeface="Arial"/>
              <a:buChar char="•"/>
            </a:pPr>
            <a:endParaRPr lang="fr-FR">
              <a:latin typeface="Gill Sans Nova"/>
              <a:ea typeface="Calibri"/>
              <a:cs typeface="Calibri"/>
            </a:endParaRPr>
          </a:p>
        </p:txBody>
      </p:sp>
      <p:pic>
        <p:nvPicPr>
          <p:cNvPr id="5" name="Image 4" descr="Une image contenant texte, capture d’écran, affichage, logiciel&#10;&#10;Description générée automatiquement">
            <a:extLst>
              <a:ext uri="{FF2B5EF4-FFF2-40B4-BE49-F238E27FC236}">
                <a16:creationId xmlns:a16="http://schemas.microsoft.com/office/drawing/2014/main" id="{E4DC5123-9FE1-AD6D-327E-23A5C578D6FE}"/>
              </a:ext>
            </a:extLst>
          </p:cNvPr>
          <p:cNvPicPr>
            <a:picLocks noChangeAspect="1"/>
          </p:cNvPicPr>
          <p:nvPr/>
        </p:nvPicPr>
        <p:blipFill>
          <a:blip r:embed="rId2"/>
          <a:stretch>
            <a:fillRect/>
          </a:stretch>
        </p:blipFill>
        <p:spPr>
          <a:xfrm>
            <a:off x="-465292" y="3211072"/>
            <a:ext cx="13122583" cy="3841254"/>
          </a:xfrm>
          <a:prstGeom prst="rect">
            <a:avLst/>
          </a:prstGeom>
        </p:spPr>
      </p:pic>
    </p:spTree>
    <p:extLst>
      <p:ext uri="{BB962C8B-B14F-4D97-AF65-F5344CB8AC3E}">
        <p14:creationId xmlns:p14="http://schemas.microsoft.com/office/powerpoint/2010/main" val="19957919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278991"/>
            <a:ext cx="1199076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dirty="0">
                <a:latin typeface="Gill Sans Nova"/>
                <a:ea typeface="Calibri"/>
                <a:cs typeface="Calibri"/>
              </a:rPr>
              <a:t>Prévention : Le mot saisi dépasse la limite autorisée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1706" y="976438"/>
            <a:ext cx="11984523" cy="2215991"/>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000" b="1" dirty="0">
                <a:latin typeface="Gill Sans Nova"/>
                <a:ea typeface="Calibri"/>
                <a:cs typeface="Calibri"/>
              </a:rPr>
              <a:t>Si l'utilisateur entre un mot qui dépasse la taille physique du mot (saisie en macro au début), cela créera des anomalies à cause du tampon d'entrée qui créeront des entrées incorrectes, des itérations non voulues, … On va créer une fonction pour corriger cela.</a:t>
            </a:r>
          </a:p>
          <a:p>
            <a:pPr marL="285750" indent="-285750">
              <a:buFont typeface="Arial"/>
              <a:buChar char="•"/>
            </a:pPr>
            <a:endParaRPr lang="fr-FR" sz="2000" b="1" dirty="0">
              <a:latin typeface="Gill Sans Nova"/>
              <a:ea typeface="Calibri"/>
              <a:cs typeface="Calibri"/>
            </a:endParaRPr>
          </a:p>
          <a:p>
            <a:pPr marL="285750" indent="-285750">
              <a:buFont typeface="Arial"/>
              <a:buChar char="•"/>
            </a:pPr>
            <a:r>
              <a:rPr lang="fr-FR" sz="2000" dirty="0">
                <a:latin typeface="Gill Sans Nova"/>
                <a:ea typeface="Calibri"/>
                <a:cs typeface="Calibri"/>
              </a:rPr>
              <a:t>Si la taille de la chaîne va jusqu'à la limite (-1 car on prend en compte le caractère de fin de chaine "/0"), c'est que la chaîne est trop longue, on va alors afficher un message d'erreur, puis on va retourner </a:t>
            </a:r>
            <a:r>
              <a:rPr lang="fr-FR" sz="2000" dirty="0" err="1">
                <a:latin typeface="Gill Sans Nova"/>
                <a:ea typeface="Calibri"/>
                <a:cs typeface="Calibri"/>
              </a:rPr>
              <a:t>true</a:t>
            </a:r>
            <a:r>
              <a:rPr lang="fr-FR" sz="2000" dirty="0">
                <a:latin typeface="Gill Sans Nova"/>
                <a:ea typeface="Calibri"/>
                <a:cs typeface="Calibri"/>
              </a:rPr>
              <a:t>.</a:t>
            </a:r>
          </a:p>
          <a:p>
            <a:pPr marL="285750" indent="-285750">
              <a:buFont typeface="Arial"/>
              <a:buChar char="•"/>
            </a:pPr>
            <a:endParaRPr lang="fr-FR">
              <a:latin typeface="Gill Sans Nova"/>
              <a:ea typeface="Calibri"/>
              <a:cs typeface="Calibri"/>
            </a:endParaRPr>
          </a:p>
        </p:txBody>
      </p:sp>
      <p:pic>
        <p:nvPicPr>
          <p:cNvPr id="2" name="Image 1" descr="Une image contenant texte, capture d’écran, affichage, logiciel&#10;&#10;Description générée automatiquement">
            <a:extLst>
              <a:ext uri="{FF2B5EF4-FFF2-40B4-BE49-F238E27FC236}">
                <a16:creationId xmlns:a16="http://schemas.microsoft.com/office/drawing/2014/main" id="{3E741C57-8B2D-FC74-21C6-EF9DB3829638}"/>
              </a:ext>
            </a:extLst>
          </p:cNvPr>
          <p:cNvPicPr>
            <a:picLocks noChangeAspect="1"/>
          </p:cNvPicPr>
          <p:nvPr/>
        </p:nvPicPr>
        <p:blipFill>
          <a:blip r:embed="rId2"/>
          <a:stretch>
            <a:fillRect/>
          </a:stretch>
        </p:blipFill>
        <p:spPr>
          <a:xfrm>
            <a:off x="-429953" y="2903609"/>
            <a:ext cx="13037565" cy="3822560"/>
          </a:xfrm>
          <a:prstGeom prst="rect">
            <a:avLst/>
          </a:prstGeom>
        </p:spPr>
      </p:pic>
    </p:spTree>
    <p:extLst>
      <p:ext uri="{BB962C8B-B14F-4D97-AF65-F5344CB8AC3E}">
        <p14:creationId xmlns:p14="http://schemas.microsoft.com/office/powerpoint/2010/main" val="31626501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278991"/>
            <a:ext cx="1199076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dirty="0">
                <a:latin typeface="Gill Sans Nova"/>
                <a:ea typeface="Calibri"/>
                <a:cs typeface="Calibri"/>
              </a:rPr>
              <a:t>Prévention : Le mot contient des caractères non autorisés</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1706" y="976438"/>
            <a:ext cx="11984523" cy="2862322"/>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b="1" u="sng" dirty="0">
                <a:latin typeface="Gill Sans Nova"/>
                <a:ea typeface="Calibri"/>
                <a:cs typeface="Calibri"/>
              </a:rPr>
              <a:t>Il y a deux caractères qui peuvent nuire au programme : </a:t>
            </a:r>
          </a:p>
          <a:p>
            <a:pPr marL="285750" indent="-285750">
              <a:buFont typeface="Arial"/>
              <a:buChar char="•"/>
            </a:pPr>
            <a:endParaRPr lang="fr-FR" b="1" u="sng" dirty="0">
              <a:latin typeface="Gill Sans Nova"/>
              <a:ea typeface="Calibri"/>
              <a:cs typeface="Calibri"/>
            </a:endParaRPr>
          </a:p>
          <a:p>
            <a:pPr marL="285750" indent="-285750">
              <a:buFont typeface="Arial"/>
              <a:buChar char="•"/>
            </a:pPr>
            <a:r>
              <a:rPr lang="fr-FR" b="1" dirty="0">
                <a:latin typeface="Gill Sans Nova"/>
                <a:ea typeface="Calibri"/>
                <a:cs typeface="Calibri"/>
              </a:rPr>
              <a:t>La virgule "," : est utilisée pour séparer les mots lors de l'affichage du dictionnaire, cela pourrait nuire à l'expérience utilisateur car la séparation des mots serait confuse</a:t>
            </a:r>
            <a:endParaRPr lang="fr-FR" dirty="0"/>
          </a:p>
          <a:p>
            <a:pPr marL="285750" indent="-285750">
              <a:buFont typeface="Arial"/>
              <a:buChar char="•"/>
            </a:pPr>
            <a:endParaRPr lang="fr-FR" b="1" dirty="0">
              <a:latin typeface="Gill Sans Nova"/>
              <a:ea typeface="Calibri"/>
              <a:cs typeface="Calibri"/>
            </a:endParaRPr>
          </a:p>
          <a:p>
            <a:pPr marL="285750" indent="-285750">
              <a:buFont typeface="Arial"/>
              <a:buChar char="•"/>
            </a:pPr>
            <a:r>
              <a:rPr lang="fr-FR" b="1" dirty="0">
                <a:latin typeface="Gill Sans Nova"/>
                <a:ea typeface="Calibri"/>
                <a:cs typeface="Calibri"/>
              </a:rPr>
              <a:t>Le slash "/" est utilisée comme séparateur des synonymes, comme le "/" est utilisé par le code pour diviser les synonymes (via </a:t>
            </a:r>
            <a:r>
              <a:rPr lang="fr-FR" b="1" err="1">
                <a:latin typeface="Gill Sans Nova"/>
                <a:ea typeface="Calibri"/>
                <a:cs typeface="Calibri"/>
              </a:rPr>
              <a:t>strtok</a:t>
            </a:r>
            <a:r>
              <a:rPr lang="fr-FR" b="1" dirty="0">
                <a:latin typeface="Gill Sans Nova"/>
                <a:ea typeface="Calibri"/>
                <a:cs typeface="Calibri"/>
              </a:rPr>
              <a:t>), insérer des "/" causerait des erreurs d'exécution du code</a:t>
            </a:r>
          </a:p>
          <a:p>
            <a:pPr marL="285750" indent="-285750">
              <a:buFont typeface="Arial"/>
              <a:buChar char="•"/>
            </a:pPr>
            <a:endParaRPr lang="fr-FR" b="1" dirty="0">
              <a:latin typeface="Gill Sans Nova"/>
              <a:ea typeface="Calibri"/>
              <a:cs typeface="Calibri"/>
            </a:endParaRPr>
          </a:p>
          <a:p>
            <a:pPr marL="285750" indent="-285750">
              <a:buFont typeface="Arial"/>
              <a:buChar char="•"/>
            </a:pPr>
            <a:r>
              <a:rPr lang="fr-FR" dirty="0">
                <a:latin typeface="Gill Sans Nova"/>
                <a:ea typeface="Calibri"/>
                <a:cs typeface="Calibri"/>
              </a:rPr>
              <a:t>On va donc empêcher l'utilisateur de saisir ces deux caractères. S'ils sont détectés dans la chaine de caractère, la chaine devient invalide et le programme affiche un message d'erreur</a:t>
            </a:r>
          </a:p>
        </p:txBody>
      </p:sp>
      <p:pic>
        <p:nvPicPr>
          <p:cNvPr id="5" name="Image 4" descr="Une image contenant texte, capture d’écran, affichage, logiciel&#10;&#10;Description générée automatiquement">
            <a:extLst>
              <a:ext uri="{FF2B5EF4-FFF2-40B4-BE49-F238E27FC236}">
                <a16:creationId xmlns:a16="http://schemas.microsoft.com/office/drawing/2014/main" id="{D8A337B8-7BCC-DABC-D755-99B86E55560E}"/>
              </a:ext>
            </a:extLst>
          </p:cNvPr>
          <p:cNvPicPr>
            <a:picLocks noChangeAspect="1"/>
          </p:cNvPicPr>
          <p:nvPr/>
        </p:nvPicPr>
        <p:blipFill>
          <a:blip r:embed="rId2"/>
          <a:stretch>
            <a:fillRect/>
          </a:stretch>
        </p:blipFill>
        <p:spPr>
          <a:xfrm>
            <a:off x="803398" y="3525880"/>
            <a:ext cx="10577604" cy="3543253"/>
          </a:xfrm>
          <a:prstGeom prst="rect">
            <a:avLst/>
          </a:prstGeom>
        </p:spPr>
      </p:pic>
    </p:spTree>
    <p:extLst>
      <p:ext uri="{BB962C8B-B14F-4D97-AF65-F5344CB8AC3E}">
        <p14:creationId xmlns:p14="http://schemas.microsoft.com/office/powerpoint/2010/main" val="18251634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278991"/>
            <a:ext cx="1199076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dirty="0">
                <a:latin typeface="Gill Sans Nova"/>
                <a:ea typeface="Calibri"/>
                <a:cs typeface="Calibri"/>
              </a:rPr>
              <a:t>Prévention : Le mot saisi existe déjà</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1706" y="976438"/>
            <a:ext cx="11984523" cy="2154436"/>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000" b="1" u="sng" dirty="0">
                <a:latin typeface="Gill Sans Nova"/>
                <a:ea typeface="Calibri"/>
                <a:cs typeface="Calibri"/>
              </a:rPr>
              <a:t>Pour </a:t>
            </a:r>
            <a:r>
              <a:rPr lang="fr-FR" sz="2000" b="1" u="sng" err="1">
                <a:latin typeface="Gill Sans Nova"/>
                <a:ea typeface="Calibri"/>
                <a:cs typeface="Calibri"/>
              </a:rPr>
              <a:t>empecher</a:t>
            </a:r>
            <a:r>
              <a:rPr lang="fr-FR" sz="2000" b="1" u="sng" dirty="0">
                <a:latin typeface="Gill Sans Nova"/>
                <a:ea typeface="Calibri"/>
                <a:cs typeface="Calibri"/>
              </a:rPr>
              <a:t> l'utilisateur d'ajouter un mot qui existe déjà, on va créer une fonction pour rendre invalide le mot si on le trouve dans le dictionnaire.</a:t>
            </a:r>
          </a:p>
          <a:p>
            <a:pPr marL="285750" indent="-285750">
              <a:buFont typeface="Arial"/>
              <a:buChar char="•"/>
            </a:pPr>
            <a:endParaRPr lang="fr-FR" sz="2000" b="1" u="sng" dirty="0">
              <a:latin typeface="Gill Sans Nova"/>
              <a:ea typeface="Calibri"/>
              <a:cs typeface="Calibri"/>
            </a:endParaRPr>
          </a:p>
          <a:p>
            <a:pPr marL="285750" indent="-285750">
              <a:buFont typeface="Arial"/>
              <a:buChar char="•"/>
            </a:pPr>
            <a:r>
              <a:rPr lang="fr-FR" sz="2000" dirty="0">
                <a:latin typeface="Gill Sans Nova"/>
                <a:ea typeface="Calibri"/>
                <a:cs typeface="Calibri"/>
              </a:rPr>
              <a:t>On va regarder chaque ligne du dictionnaire une à une, si le mot saisi (passé en paramètre) est égal à un mot présent sur une des lignes, c'est qu'il existe déjà, on utilise </a:t>
            </a:r>
            <a:r>
              <a:rPr lang="fr-FR" sz="2000" err="1">
                <a:latin typeface="Gill Sans Nova"/>
                <a:ea typeface="Calibri"/>
                <a:cs typeface="Calibri"/>
              </a:rPr>
              <a:t>strcmp</a:t>
            </a:r>
            <a:r>
              <a:rPr lang="fr-FR" sz="2000" dirty="0">
                <a:latin typeface="Gill Sans Nova"/>
                <a:ea typeface="Calibri"/>
                <a:cs typeface="Calibri"/>
              </a:rPr>
              <a:t> pour comparer deux chaînes de caractères.</a:t>
            </a:r>
          </a:p>
          <a:p>
            <a:pPr marL="285750" indent="-285750">
              <a:buFont typeface="Arial"/>
              <a:buChar char="•"/>
            </a:pPr>
            <a:endParaRPr lang="fr-FR" sz="1600" u="sng" dirty="0">
              <a:latin typeface="Gill Sans Nova"/>
              <a:ea typeface="Calibri"/>
              <a:cs typeface="Calibri"/>
            </a:endParaRPr>
          </a:p>
          <a:p>
            <a:pPr marL="285750" indent="-285750">
              <a:buFont typeface="Arial"/>
              <a:buChar char="•"/>
            </a:pPr>
            <a:endParaRPr lang="fr-FR">
              <a:latin typeface="Gill Sans Nova"/>
              <a:ea typeface="Calibri"/>
              <a:cs typeface="Calibri"/>
            </a:endParaRPr>
          </a:p>
        </p:txBody>
      </p:sp>
      <p:pic>
        <p:nvPicPr>
          <p:cNvPr id="2" name="Image 1" descr="Une image contenant texte, capture d’écran, affichage, logiciel&#10;&#10;Description générée automatiquement">
            <a:extLst>
              <a:ext uri="{FF2B5EF4-FFF2-40B4-BE49-F238E27FC236}">
                <a16:creationId xmlns:a16="http://schemas.microsoft.com/office/drawing/2014/main" id="{04FF4D53-451F-E8A7-2999-5DD87F0220D2}"/>
              </a:ext>
            </a:extLst>
          </p:cNvPr>
          <p:cNvPicPr>
            <a:picLocks noChangeAspect="1"/>
          </p:cNvPicPr>
          <p:nvPr/>
        </p:nvPicPr>
        <p:blipFill>
          <a:blip r:embed="rId2"/>
          <a:stretch>
            <a:fillRect/>
          </a:stretch>
        </p:blipFill>
        <p:spPr>
          <a:xfrm>
            <a:off x="28852" y="2816177"/>
            <a:ext cx="12131309" cy="4230882"/>
          </a:xfrm>
          <a:prstGeom prst="rect">
            <a:avLst/>
          </a:prstGeom>
        </p:spPr>
      </p:pic>
    </p:spTree>
    <p:extLst>
      <p:ext uri="{BB962C8B-B14F-4D97-AF65-F5344CB8AC3E}">
        <p14:creationId xmlns:p14="http://schemas.microsoft.com/office/powerpoint/2010/main" val="29586641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278991"/>
            <a:ext cx="1199076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dirty="0">
                <a:latin typeface="Gill Sans Nova"/>
                <a:ea typeface="Calibri"/>
                <a:cs typeface="Calibri"/>
              </a:rPr>
              <a:t>Prévention : Le synonyme saisi existe déjà</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1706" y="976438"/>
            <a:ext cx="11984523" cy="2246769"/>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000" b="1" u="sng" dirty="0">
                <a:latin typeface="Gill Sans Nova"/>
                <a:ea typeface="Calibri"/>
                <a:cs typeface="Calibri"/>
              </a:rPr>
              <a:t>Pour empêcher l'utilisateur d'ajouter un synonyme qui existe déjà, on va créer une fonction pour rendre invalide un synonyme qui existe déjà.</a:t>
            </a:r>
          </a:p>
          <a:p>
            <a:pPr marL="285750" indent="-285750">
              <a:buFont typeface="Arial"/>
              <a:buChar char="•"/>
            </a:pPr>
            <a:r>
              <a:rPr lang="fr-FR" sz="2000" dirty="0">
                <a:latin typeface="Gill Sans Nova"/>
                <a:ea typeface="Calibri"/>
                <a:cs typeface="Calibri"/>
              </a:rPr>
              <a:t>A noter que cette restriction s'applique uniquement pour deux synonymes du même mot, et non deux synonymes de deux mots différents.</a:t>
            </a:r>
          </a:p>
          <a:p>
            <a:pPr marL="285750" indent="-285750">
              <a:buFont typeface="Arial"/>
              <a:buChar char="•"/>
            </a:pPr>
            <a:r>
              <a:rPr lang="fr-FR" sz="2000" dirty="0">
                <a:latin typeface="Gill Sans Nova"/>
                <a:ea typeface="Calibri"/>
                <a:cs typeface="Calibri"/>
              </a:rPr>
              <a:t>On va faire une copie de la liste des synonymes (pour ne pas modifier l'originale), puis séparer chaque synonyme via la délimiteur "/" (en utilisant </a:t>
            </a:r>
            <a:r>
              <a:rPr lang="fr-FR" sz="2000" err="1">
                <a:latin typeface="Gill Sans Nova"/>
                <a:ea typeface="Calibri"/>
                <a:cs typeface="Calibri"/>
              </a:rPr>
              <a:t>strtok</a:t>
            </a:r>
            <a:r>
              <a:rPr lang="fr-FR" sz="2000" dirty="0">
                <a:latin typeface="Gill Sans Nova"/>
                <a:ea typeface="Calibri"/>
                <a:cs typeface="Calibri"/>
              </a:rPr>
              <a:t>).</a:t>
            </a:r>
          </a:p>
          <a:p>
            <a:pPr marL="285750" indent="-285750">
              <a:buFont typeface="Arial"/>
              <a:buChar char="•"/>
            </a:pPr>
            <a:r>
              <a:rPr lang="fr-FR" sz="2000" dirty="0">
                <a:latin typeface="Gill Sans Nova"/>
                <a:ea typeface="Calibri"/>
                <a:cs typeface="Calibri"/>
              </a:rPr>
              <a:t>Si parmi les synonymes divisés, on retrouve le synonyme qu'on veut ajouter, c'est qu'il existe déjà.</a:t>
            </a:r>
          </a:p>
        </p:txBody>
      </p:sp>
      <p:pic>
        <p:nvPicPr>
          <p:cNvPr id="5" name="Image 4" descr="Une image contenant texte, capture d’écran, affichage, logiciel&#10;&#10;Description générée automatiquement">
            <a:extLst>
              <a:ext uri="{FF2B5EF4-FFF2-40B4-BE49-F238E27FC236}">
                <a16:creationId xmlns:a16="http://schemas.microsoft.com/office/drawing/2014/main" id="{87A71DCC-0BF6-D35D-EA4A-718B706BDAE8}"/>
              </a:ext>
            </a:extLst>
          </p:cNvPr>
          <p:cNvPicPr>
            <a:picLocks noChangeAspect="1"/>
          </p:cNvPicPr>
          <p:nvPr/>
        </p:nvPicPr>
        <p:blipFill>
          <a:blip r:embed="rId2"/>
          <a:stretch>
            <a:fillRect/>
          </a:stretch>
        </p:blipFill>
        <p:spPr>
          <a:xfrm>
            <a:off x="1964879" y="2897729"/>
            <a:ext cx="8267362" cy="4268880"/>
          </a:xfrm>
          <a:prstGeom prst="rect">
            <a:avLst/>
          </a:prstGeom>
        </p:spPr>
      </p:pic>
    </p:spTree>
    <p:extLst>
      <p:ext uri="{BB962C8B-B14F-4D97-AF65-F5344CB8AC3E}">
        <p14:creationId xmlns:p14="http://schemas.microsoft.com/office/powerpoint/2010/main" val="12503083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95833" y="429214"/>
            <a:ext cx="5468996"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dirty="0">
                <a:latin typeface="Gill Sans Nova"/>
                <a:ea typeface="Calibri"/>
                <a:cs typeface="Calibri"/>
              </a:rPr>
              <a:t>7. Le Menu</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2508" y="1090341"/>
            <a:ext cx="5461955" cy="5170646"/>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200" dirty="0">
                <a:latin typeface="Gill Sans Nova"/>
                <a:ea typeface="Calibri"/>
                <a:cs typeface="Calibri"/>
              </a:rPr>
              <a:t>Le menu est la passerelle entre l'utilisateur et les fonctions crées plus tôt. Il va afficher les options disponibles, et l'utilisateur va pouvoir saisir celle qu'il souhaite.</a:t>
            </a:r>
          </a:p>
          <a:p>
            <a:pPr marL="285750" indent="-285750">
              <a:buFont typeface="Arial"/>
              <a:buChar char="•"/>
            </a:pPr>
            <a:endParaRPr lang="fr-FR" sz="2200" dirty="0">
              <a:latin typeface="Gill Sans Nova"/>
              <a:ea typeface="Calibri"/>
              <a:cs typeface="Calibri"/>
            </a:endParaRPr>
          </a:p>
          <a:p>
            <a:pPr marL="285750" indent="-285750">
              <a:buFont typeface="Arial"/>
              <a:buChar char="•"/>
            </a:pPr>
            <a:r>
              <a:rPr lang="fr-FR" sz="2200" dirty="0">
                <a:latin typeface="Gill Sans Nova"/>
                <a:ea typeface="Calibri"/>
                <a:cs typeface="Calibri"/>
              </a:rPr>
              <a:t>En fonction de son choix, différentes fonctions seront appelées (on utilise pour cela un switch), en sachant que le menu se répète indéfiniment jusqu'à ce que l'utilisateur souhaite sauvegarder le dictionnaire et quitter (donc le choix n°8)</a:t>
            </a:r>
          </a:p>
          <a:p>
            <a:pPr marL="285750" indent="-285750">
              <a:buFont typeface="Arial"/>
              <a:buChar char="•"/>
            </a:pPr>
            <a:endParaRPr lang="fr-FR" sz="2200" dirty="0">
              <a:latin typeface="Gill Sans Nova"/>
              <a:ea typeface="Calibri"/>
              <a:cs typeface="Calibri"/>
            </a:endParaRPr>
          </a:p>
          <a:p>
            <a:pPr marL="285750" indent="-285750">
              <a:buFont typeface="Arial"/>
              <a:buChar char="•"/>
            </a:pPr>
            <a:r>
              <a:rPr lang="fr-FR" sz="2200" dirty="0">
                <a:latin typeface="Gill Sans Nova"/>
                <a:ea typeface="Calibri"/>
                <a:cs typeface="Calibri"/>
              </a:rPr>
              <a:t>Si jamais le choix saisi est invalide, on affiche un message d'erreur (default du switch)</a:t>
            </a:r>
          </a:p>
        </p:txBody>
      </p:sp>
      <p:pic>
        <p:nvPicPr>
          <p:cNvPr id="7" name="Image 6" descr="Une image contenant texte, capture d’écran, affichage, logiciel&#10;&#10;Description générée automatiquement">
            <a:extLst>
              <a:ext uri="{FF2B5EF4-FFF2-40B4-BE49-F238E27FC236}">
                <a16:creationId xmlns:a16="http://schemas.microsoft.com/office/drawing/2014/main" id="{45358061-3620-CDD4-D31D-B1B2EB7A662F}"/>
              </a:ext>
            </a:extLst>
          </p:cNvPr>
          <p:cNvPicPr>
            <a:picLocks noChangeAspect="1"/>
          </p:cNvPicPr>
          <p:nvPr/>
        </p:nvPicPr>
        <p:blipFill>
          <a:blip r:embed="rId2"/>
          <a:stretch>
            <a:fillRect/>
          </a:stretch>
        </p:blipFill>
        <p:spPr>
          <a:xfrm>
            <a:off x="5390493" y="-222361"/>
            <a:ext cx="6804847" cy="7303062"/>
          </a:xfrm>
          <a:prstGeom prst="rect">
            <a:avLst/>
          </a:prstGeom>
        </p:spPr>
      </p:pic>
    </p:spTree>
    <p:extLst>
      <p:ext uri="{BB962C8B-B14F-4D97-AF65-F5344CB8AC3E}">
        <p14:creationId xmlns:p14="http://schemas.microsoft.com/office/powerpoint/2010/main" val="17719280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95833" y="367659"/>
            <a:ext cx="5468996" cy="646331"/>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3600" b="1" u="sng" dirty="0">
                <a:latin typeface="Gill Sans Nova"/>
                <a:ea typeface="Calibri"/>
                <a:cs typeface="Calibri"/>
              </a:rPr>
              <a:t>Les choix</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2508" y="1090341"/>
            <a:ext cx="5461955" cy="5355312"/>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1900" dirty="0">
                <a:latin typeface="Gill Sans Nova"/>
                <a:ea typeface="Calibri"/>
                <a:cs typeface="Calibri"/>
              </a:rPr>
              <a:t>Pour alléger l'affichage du menu et éviter d'écrire des lignes de codes au sein du switch, on va créer des fonctions choix, correspondant au choix décrit dans le menu, puis les appeler dans le switch.</a:t>
            </a:r>
          </a:p>
          <a:p>
            <a:pPr marL="285750" indent="-285750">
              <a:buFont typeface="Arial"/>
              <a:buChar char="•"/>
            </a:pPr>
            <a:endParaRPr lang="fr-FR" sz="1900" dirty="0">
              <a:latin typeface="Gill Sans Nova"/>
              <a:ea typeface="Calibri"/>
              <a:cs typeface="Calibri"/>
            </a:endParaRPr>
          </a:p>
          <a:p>
            <a:pPr marL="285750" indent="-285750">
              <a:buFont typeface="Arial"/>
              <a:buChar char="•"/>
            </a:pPr>
            <a:r>
              <a:rPr lang="fr-FR" sz="1900" dirty="0">
                <a:latin typeface="Gill Sans Nova"/>
                <a:ea typeface="Calibri"/>
                <a:cs typeface="Calibri"/>
              </a:rPr>
              <a:t>Exemple: Pour ajouter un mot, on ne peut pas directement appeler </a:t>
            </a:r>
            <a:r>
              <a:rPr lang="fr-FR" sz="1900" dirty="0" err="1">
                <a:latin typeface="Gill Sans Nova"/>
                <a:ea typeface="Calibri"/>
                <a:cs typeface="Calibri"/>
              </a:rPr>
              <a:t>ajouterMot</a:t>
            </a:r>
            <a:r>
              <a:rPr lang="fr-FR" sz="1900" dirty="0">
                <a:latin typeface="Gill Sans Nova"/>
                <a:ea typeface="Calibri"/>
                <a:cs typeface="Calibri"/>
              </a:rPr>
              <a:t>(), car il faut d'abord saisir le mot à ajouter pour le passer en paramètre, ainsi que vérifier la saisie, … On va donc créer une fonction pour regrouper ces actions, et ceux à chaque fois que cela est nécessaire</a:t>
            </a:r>
          </a:p>
          <a:p>
            <a:pPr marL="285750" indent="-285750">
              <a:buFont typeface="Arial"/>
              <a:buChar char="•"/>
            </a:pPr>
            <a:endParaRPr lang="fr-FR" sz="1900" dirty="0">
              <a:latin typeface="Gill Sans Nova"/>
              <a:ea typeface="Calibri"/>
              <a:cs typeface="Calibri"/>
            </a:endParaRPr>
          </a:p>
          <a:p>
            <a:pPr marL="285750" indent="-285750">
              <a:buFont typeface="Arial"/>
              <a:buChar char="•"/>
            </a:pPr>
            <a:r>
              <a:rPr lang="fr-FR" sz="1900" dirty="0">
                <a:latin typeface="Gill Sans Nova"/>
                <a:ea typeface="Calibri"/>
                <a:cs typeface="Calibri"/>
              </a:rPr>
              <a:t>Certains choix ne nécessitent pas la création d'une procédure supplémentaire et peuvent être appelées directement (exemple : afficher le dictionnaire, le jeu d'apprentissage, ou encore pour sauvegarder le dictionnaire</a:t>
            </a:r>
          </a:p>
        </p:txBody>
      </p:sp>
      <p:pic>
        <p:nvPicPr>
          <p:cNvPr id="2" name="Image 1" descr="Une image contenant texte, capture d’écran, affichage, logiciel&#10;&#10;Description générée automatiquement">
            <a:extLst>
              <a:ext uri="{FF2B5EF4-FFF2-40B4-BE49-F238E27FC236}">
                <a16:creationId xmlns:a16="http://schemas.microsoft.com/office/drawing/2014/main" id="{3D43A783-9858-FE2D-9F6F-25F814D2E27D}"/>
              </a:ext>
            </a:extLst>
          </p:cNvPr>
          <p:cNvPicPr>
            <a:picLocks noChangeAspect="1"/>
          </p:cNvPicPr>
          <p:nvPr/>
        </p:nvPicPr>
        <p:blipFill>
          <a:blip r:embed="rId2"/>
          <a:stretch>
            <a:fillRect/>
          </a:stretch>
        </p:blipFill>
        <p:spPr>
          <a:xfrm>
            <a:off x="5419412" y="0"/>
            <a:ext cx="6599512" cy="6858000"/>
          </a:xfrm>
          <a:prstGeom prst="rect">
            <a:avLst/>
          </a:prstGeom>
        </p:spPr>
      </p:pic>
    </p:spTree>
    <p:extLst>
      <p:ext uri="{BB962C8B-B14F-4D97-AF65-F5344CB8AC3E}">
        <p14:creationId xmlns:p14="http://schemas.microsoft.com/office/powerpoint/2010/main" val="22180376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53995FC-A8EE-C624-517A-896732B25993}"/>
              </a:ext>
            </a:extLst>
          </p:cNvPr>
          <p:cNvSpPr>
            <a:spLocks noGrp="1"/>
          </p:cNvSpPr>
          <p:nvPr>
            <p:ph type="title"/>
          </p:nvPr>
        </p:nvSpPr>
        <p:spPr>
          <a:ln>
            <a:solidFill>
              <a:schemeClr val="tx2"/>
            </a:solidFill>
          </a:ln>
        </p:spPr>
        <p:txBody>
          <a:bodyPr/>
          <a:lstStyle/>
          <a:p>
            <a:pPr algn="ctr"/>
            <a:r>
              <a:rPr lang="fr-FR" b="1" u="sng"/>
              <a:t>I) Présentation du Projet</a:t>
            </a:r>
            <a:endParaRPr lang="fr-FR" b="1"/>
          </a:p>
        </p:txBody>
      </p:sp>
      <p:sp>
        <p:nvSpPr>
          <p:cNvPr id="3" name="Espace réservé du contenu 2">
            <a:extLst>
              <a:ext uri="{FF2B5EF4-FFF2-40B4-BE49-F238E27FC236}">
                <a16:creationId xmlns:a16="http://schemas.microsoft.com/office/drawing/2014/main" id="{F9372291-7792-A431-13C2-8C5357E3459A}"/>
              </a:ext>
            </a:extLst>
          </p:cNvPr>
          <p:cNvSpPr>
            <a:spLocks noGrp="1"/>
          </p:cNvSpPr>
          <p:nvPr>
            <p:ph idx="1"/>
          </p:nvPr>
        </p:nvSpPr>
        <p:spPr>
          <a:xfrm>
            <a:off x="777240" y="1825625"/>
            <a:ext cx="10659110" cy="3932986"/>
          </a:xfrm>
          <a:ln>
            <a:solidFill>
              <a:schemeClr val="tx2"/>
            </a:solidFill>
          </a:ln>
        </p:spPr>
        <p:txBody>
          <a:bodyPr vert="horz" lIns="91440" tIns="45720" rIns="91440" bIns="45720" rtlCol="0" anchor="t">
            <a:noAutofit/>
          </a:bodyPr>
          <a:lstStyle/>
          <a:p>
            <a:r>
              <a:rPr lang="fr-FR" sz="2800">
                <a:latin typeface="Gill Sans Nova"/>
                <a:ea typeface="Calibri"/>
                <a:cs typeface="Calibri"/>
              </a:rPr>
              <a:t>Nous devons créer un dictionnaire bilingue, capable d'importer et d'exporter des données (du texte) dans un fichier texte (.txt)</a:t>
            </a:r>
          </a:p>
          <a:p>
            <a:pPr>
              <a:buClr>
                <a:srgbClr val="835B48"/>
              </a:buClr>
            </a:pPr>
            <a:r>
              <a:rPr lang="fr-FR" sz="2800">
                <a:latin typeface="Gill Sans Nova"/>
                <a:ea typeface="Calibri"/>
                <a:cs typeface="Calibri"/>
              </a:rPr>
              <a:t>Ce dictionnaire associera à un mot une définition et une/des traduction(s), qui seront stockés sur une ligne du fichier texte.</a:t>
            </a:r>
          </a:p>
          <a:p>
            <a:pPr>
              <a:buClr>
                <a:srgbClr val="835B48"/>
              </a:buClr>
            </a:pPr>
            <a:r>
              <a:rPr lang="fr-FR" sz="2800">
                <a:latin typeface="Gill Sans Nova"/>
                <a:ea typeface="Calibri"/>
                <a:cs typeface="Calibri"/>
              </a:rPr>
              <a:t>Nous devons veiller à optimiser au maximum la mémoire et les ressources utilisée, pour pouvoir insérer un maximum de données.</a:t>
            </a:r>
          </a:p>
          <a:p>
            <a:pPr>
              <a:buClr>
                <a:srgbClr val="835B48"/>
              </a:buClr>
            </a:pPr>
            <a:r>
              <a:rPr lang="fr-FR" sz="2800">
                <a:latin typeface="Gill Sans Nova"/>
                <a:ea typeface="Calibri"/>
                <a:cs typeface="Calibri"/>
              </a:rPr>
              <a:t>Enfin, nous allons devoir borner au maximum les entrés que l'utilisateur peut saisir, afin d'éviter le plus possible des potentiels bug dans le programme</a:t>
            </a:r>
          </a:p>
          <a:p>
            <a:pPr>
              <a:buClr>
                <a:srgbClr val="835B48"/>
              </a:buClr>
            </a:pPr>
            <a:endParaRPr lang="fr-FR">
              <a:ea typeface="Calibri"/>
              <a:cs typeface="Calibri"/>
            </a:endParaRPr>
          </a:p>
          <a:p>
            <a:pPr>
              <a:buClr>
                <a:srgbClr val="835B48"/>
              </a:buClr>
            </a:pPr>
            <a:endParaRPr lang="fr-FR">
              <a:ea typeface="Calibri"/>
              <a:cs typeface="Calibri"/>
            </a:endParaRPr>
          </a:p>
        </p:txBody>
      </p:sp>
    </p:spTree>
    <p:extLst>
      <p:ext uri="{BB962C8B-B14F-4D97-AF65-F5344CB8AC3E}">
        <p14:creationId xmlns:p14="http://schemas.microsoft.com/office/powerpoint/2010/main" val="39637063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Une image contenant texte, capture d’écran, affichage, logiciel&#10;&#10;Description générée automatiquement">
            <a:extLst>
              <a:ext uri="{FF2B5EF4-FFF2-40B4-BE49-F238E27FC236}">
                <a16:creationId xmlns:a16="http://schemas.microsoft.com/office/drawing/2014/main" id="{2246BAE9-2457-E39C-E6C0-A427382D61C2}"/>
              </a:ext>
            </a:extLst>
          </p:cNvPr>
          <p:cNvPicPr>
            <a:picLocks noChangeAspect="1"/>
          </p:cNvPicPr>
          <p:nvPr/>
        </p:nvPicPr>
        <p:blipFill>
          <a:blip r:embed="rId2"/>
          <a:stretch>
            <a:fillRect/>
          </a:stretch>
        </p:blipFill>
        <p:spPr>
          <a:xfrm>
            <a:off x="-337535" y="679582"/>
            <a:ext cx="12873078" cy="6315054"/>
          </a:xfrm>
          <a:prstGeom prst="rect">
            <a:avLst/>
          </a:prstGeom>
        </p:spPr>
      </p:pic>
      <p:sp>
        <p:nvSpPr>
          <p:cNvPr id="4" name="ZoneTexte 3">
            <a:extLst>
              <a:ext uri="{FF2B5EF4-FFF2-40B4-BE49-F238E27FC236}">
                <a16:creationId xmlns:a16="http://schemas.microsoft.com/office/drawing/2014/main" id="{834BDBDB-AFB1-A54E-5435-99BDF8BDEE20}"/>
              </a:ext>
            </a:extLst>
          </p:cNvPr>
          <p:cNvSpPr txBox="1"/>
          <p:nvPr/>
        </p:nvSpPr>
        <p:spPr>
          <a:xfrm>
            <a:off x="364141" y="69680"/>
            <a:ext cx="11423256" cy="769441"/>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4400" b="1" u="sng" dirty="0">
                <a:latin typeface="Gill Sans Nova"/>
                <a:ea typeface="Calibri"/>
                <a:cs typeface="Calibri"/>
              </a:rPr>
              <a:t>Exemple : Choix 2 --&gt; Ajouter un mot</a:t>
            </a:r>
            <a:endParaRPr lang="fr-FR" sz="4400" b="1" u="sng" dirty="0">
              <a:latin typeface="Gill Sans Nova"/>
            </a:endParaRPr>
          </a:p>
        </p:txBody>
      </p:sp>
    </p:spTree>
    <p:extLst>
      <p:ext uri="{BB962C8B-B14F-4D97-AF65-F5344CB8AC3E}">
        <p14:creationId xmlns:p14="http://schemas.microsoft.com/office/powerpoint/2010/main" val="29958812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 3" descr="Une image contenant texte, capture d’écran, affichage, logiciel&#10;&#10;Description générée automatiquement">
            <a:extLst>
              <a:ext uri="{FF2B5EF4-FFF2-40B4-BE49-F238E27FC236}">
                <a16:creationId xmlns:a16="http://schemas.microsoft.com/office/drawing/2014/main" id="{FDC5D182-7F38-6769-D319-BDFAED937F1D}"/>
              </a:ext>
            </a:extLst>
          </p:cNvPr>
          <p:cNvPicPr>
            <a:picLocks noChangeAspect="1"/>
          </p:cNvPicPr>
          <p:nvPr/>
        </p:nvPicPr>
        <p:blipFill>
          <a:blip r:embed="rId2"/>
          <a:stretch>
            <a:fillRect/>
          </a:stretch>
        </p:blipFill>
        <p:spPr>
          <a:xfrm>
            <a:off x="490050" y="4796"/>
            <a:ext cx="5158765" cy="3464869"/>
          </a:xfrm>
          <a:prstGeom prst="rect">
            <a:avLst/>
          </a:prstGeom>
        </p:spPr>
      </p:pic>
      <p:pic>
        <p:nvPicPr>
          <p:cNvPr id="3" name="Image 2" descr="Une image contenant texte, capture d’écran, Police, affichage&#10;&#10;Description générée automatiquement">
            <a:extLst>
              <a:ext uri="{FF2B5EF4-FFF2-40B4-BE49-F238E27FC236}">
                <a16:creationId xmlns:a16="http://schemas.microsoft.com/office/drawing/2014/main" id="{5C9DB902-343D-2786-BA35-1E00A1E62104}"/>
              </a:ext>
            </a:extLst>
          </p:cNvPr>
          <p:cNvPicPr>
            <a:picLocks noChangeAspect="1"/>
          </p:cNvPicPr>
          <p:nvPr/>
        </p:nvPicPr>
        <p:blipFill>
          <a:blip r:embed="rId3"/>
          <a:stretch>
            <a:fillRect/>
          </a:stretch>
        </p:blipFill>
        <p:spPr>
          <a:xfrm>
            <a:off x="-95755" y="3554657"/>
            <a:ext cx="6323631" cy="2751596"/>
          </a:xfrm>
          <a:prstGeom prst="rect">
            <a:avLst/>
          </a:prstGeom>
        </p:spPr>
      </p:pic>
      <p:sp>
        <p:nvSpPr>
          <p:cNvPr id="9" name="Rectangle 8">
            <a:extLst>
              <a:ext uri="{FF2B5EF4-FFF2-40B4-BE49-F238E27FC236}">
                <a16:creationId xmlns:a16="http://schemas.microsoft.com/office/drawing/2014/main" id="{799448F2-0E5B-42DA-B2D1-11A14E947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280" y="0"/>
            <a:ext cx="9144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E8A7552-20E1-4F34-ADAB-C1DB6634D4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Image 1" descr="Une image contenant texte, capture d’écran, affichage, logiciel&#10;&#10;Description générée automatiquement">
            <a:extLst>
              <a:ext uri="{FF2B5EF4-FFF2-40B4-BE49-F238E27FC236}">
                <a16:creationId xmlns:a16="http://schemas.microsoft.com/office/drawing/2014/main" id="{E7CCD123-58B4-F03E-97F3-4BE5E13368FF}"/>
              </a:ext>
            </a:extLst>
          </p:cNvPr>
          <p:cNvPicPr>
            <a:picLocks noChangeAspect="1"/>
          </p:cNvPicPr>
          <p:nvPr/>
        </p:nvPicPr>
        <p:blipFill>
          <a:blip r:embed="rId4"/>
          <a:stretch>
            <a:fillRect/>
          </a:stretch>
        </p:blipFill>
        <p:spPr>
          <a:xfrm>
            <a:off x="6051786" y="455862"/>
            <a:ext cx="6357348" cy="5855612"/>
          </a:xfrm>
          <a:prstGeom prst="rect">
            <a:avLst/>
          </a:prstGeom>
        </p:spPr>
      </p:pic>
    </p:spTree>
    <p:extLst>
      <p:ext uri="{BB962C8B-B14F-4D97-AF65-F5344CB8AC3E}">
        <p14:creationId xmlns:p14="http://schemas.microsoft.com/office/powerpoint/2010/main" val="36419716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11"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12" name="Oval 11">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3" name="Freeform: Shape 22">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4" name="Freeform: Shape 23">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5" name="Oval 24">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useBgFill="1">
        <p:nvSpPr>
          <p:cNvPr id="28" name="Rectangle 27">
            <a:extLst>
              <a:ext uri="{FF2B5EF4-FFF2-40B4-BE49-F238E27FC236}">
                <a16:creationId xmlns:a16="http://schemas.microsoft.com/office/drawing/2014/main" id="{97AB4D1A-6270-4D15-9F1C-349AF05AF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32553057-9FF3-400D-90FC-4F89773432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32" name="Decorative Circles">
            <a:extLst>
              <a:ext uri="{FF2B5EF4-FFF2-40B4-BE49-F238E27FC236}">
                <a16:creationId xmlns:a16="http://schemas.microsoft.com/office/drawing/2014/main" id="{FFAB95AE-AE0F-4D82-A957-C1FE11C53B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484" y="236341"/>
            <a:ext cx="10677791" cy="4262956"/>
            <a:chOff x="767484" y="236341"/>
            <a:chExt cx="10677791" cy="4262956"/>
          </a:xfrm>
        </p:grpSpPr>
        <p:sp>
          <p:nvSpPr>
            <p:cNvPr id="33" name="Oval 32">
              <a:extLst>
                <a:ext uri="{FF2B5EF4-FFF2-40B4-BE49-F238E27FC236}">
                  <a16:creationId xmlns:a16="http://schemas.microsoft.com/office/drawing/2014/main" id="{1A5C0E34-833A-4A81-9A27-E03E0EB21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49767" y="3283228"/>
              <a:ext cx="226735" cy="22673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443D5840-78C4-4DDD-A239-29FC71B8D0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13359" y="386135"/>
              <a:ext cx="466441" cy="466441"/>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DEA2506C-4097-4C37-AB61-12712392E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90699" y="236341"/>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526A544A-3C76-4502-A741-F4DB0E2CD2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448" y="3803994"/>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3BA1AACA-257E-441B-837C-A7436CB2EF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67484" y="2755518"/>
              <a:ext cx="466441" cy="466441"/>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1AD1D194-BF30-4E78-B2C4-860ABCD58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31908" y="3813254"/>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351373E2-E4A1-406C-AAF4-2750E933F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775095" y="3592374"/>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a:extLst>
                <a:ext uri="{FF2B5EF4-FFF2-40B4-BE49-F238E27FC236}">
                  <a16:creationId xmlns:a16="http://schemas.microsoft.com/office/drawing/2014/main" id="{71F67221-E5C0-4E62-9F4D-4E6FC8E73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94104" y="4385930"/>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2" name="Oval 2">
            <a:extLst>
              <a:ext uri="{FF2B5EF4-FFF2-40B4-BE49-F238E27FC236}">
                <a16:creationId xmlns:a16="http://schemas.microsoft.com/office/drawing/2014/main" id="{5D2FE535-33D9-4D08-9B67-47CF8CC7E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474" y="305966"/>
            <a:ext cx="2051331" cy="2051331"/>
          </a:xfrm>
          <a:prstGeom prst="ellipse">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1">
            <a:extLst>
              <a:ext uri="{FF2B5EF4-FFF2-40B4-BE49-F238E27FC236}">
                <a16:creationId xmlns:a16="http://schemas.microsoft.com/office/drawing/2014/main" id="{1CB206CF-E798-414B-B6B6-2B6E968716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78580" y="0"/>
            <a:ext cx="2733089" cy="2357297"/>
          </a:xfrm>
          <a:custGeom>
            <a:avLst/>
            <a:gdLst>
              <a:gd name="connsiteX0" fmla="*/ 288659 w 3192131"/>
              <a:gd name="connsiteY0" fmla="*/ 0 h 2753222"/>
              <a:gd name="connsiteX1" fmla="*/ 3192131 w 3192131"/>
              <a:gd name="connsiteY1" fmla="*/ 0 h 2753222"/>
              <a:gd name="connsiteX2" fmla="*/ 3192131 w 3192131"/>
              <a:gd name="connsiteY2" fmla="*/ 2058956 h 2753222"/>
              <a:gd name="connsiteX3" fmla="*/ 3158043 w 3192131"/>
              <a:gd name="connsiteY3" fmla="*/ 2104541 h 2753222"/>
              <a:gd name="connsiteX4" fmla="*/ 1782545 w 3192131"/>
              <a:gd name="connsiteY4" fmla="*/ 2753222 h 2753222"/>
              <a:gd name="connsiteX5" fmla="*/ 0 w 3192131"/>
              <a:gd name="connsiteY5" fmla="*/ 970677 h 2753222"/>
              <a:gd name="connsiteX6" fmla="*/ 215144 w 3192131"/>
              <a:gd name="connsiteY6" fmla="*/ 121011 h 275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2131" h="2753222">
                <a:moveTo>
                  <a:pt x="288659" y="0"/>
                </a:moveTo>
                <a:lnTo>
                  <a:pt x="3192131" y="0"/>
                </a:lnTo>
                <a:lnTo>
                  <a:pt x="3192131" y="2058956"/>
                </a:lnTo>
                <a:lnTo>
                  <a:pt x="3158043" y="2104541"/>
                </a:lnTo>
                <a:cubicBezTo>
                  <a:pt x="2831098" y="2500707"/>
                  <a:pt x="2336311" y="2753222"/>
                  <a:pt x="1782545" y="2753222"/>
                </a:cubicBezTo>
                <a:cubicBezTo>
                  <a:pt x="798073" y="2753222"/>
                  <a:pt x="0" y="1955149"/>
                  <a:pt x="0" y="970677"/>
                </a:cubicBezTo>
                <a:cubicBezTo>
                  <a:pt x="0" y="663030"/>
                  <a:pt x="77937" y="373585"/>
                  <a:pt x="215144" y="121011"/>
                </a:cubicBezTo>
                <a:close/>
              </a:path>
            </a:pathLst>
          </a:cu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6" name="Graphic 45">
            <a:extLst>
              <a:ext uri="{FF2B5EF4-FFF2-40B4-BE49-F238E27FC236}">
                <a16:creationId xmlns:a16="http://schemas.microsoft.com/office/drawing/2014/main" id="{8A06537E-CB60-4703-A5FF-0C413BB0176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5">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3"/>
              </a:ext>
            </a:extLst>
          </a:blip>
          <a:srcRect l="18631" t="30907" r="23362" b="17441"/>
          <a:stretch/>
        </p:blipFill>
        <p:spPr>
          <a:xfrm>
            <a:off x="9573575" y="-4327"/>
            <a:ext cx="2668147" cy="2375897"/>
          </a:xfrm>
          <a:prstGeom prst="rect">
            <a:avLst/>
          </a:prstGeom>
        </p:spPr>
      </p:pic>
      <p:sp>
        <p:nvSpPr>
          <p:cNvPr id="2" name="Titre 1">
            <a:extLst>
              <a:ext uri="{FF2B5EF4-FFF2-40B4-BE49-F238E27FC236}">
                <a16:creationId xmlns:a16="http://schemas.microsoft.com/office/drawing/2014/main" id="{DE083692-D330-E341-812A-B39E1B52AB89}"/>
              </a:ext>
            </a:extLst>
          </p:cNvPr>
          <p:cNvSpPr>
            <a:spLocks noGrp="1"/>
          </p:cNvSpPr>
          <p:nvPr>
            <p:ph type="title"/>
          </p:nvPr>
        </p:nvSpPr>
        <p:spPr>
          <a:xfrm>
            <a:off x="2562606" y="1122363"/>
            <a:ext cx="7063739" cy="2387600"/>
          </a:xfrm>
        </p:spPr>
        <p:txBody>
          <a:bodyPr vert="horz" lIns="91440" tIns="45720" rIns="91440" bIns="45720" rtlCol="0" anchor="b">
            <a:noAutofit/>
          </a:bodyPr>
          <a:lstStyle/>
          <a:p>
            <a:pPr algn="ctr"/>
            <a:r>
              <a:rPr lang="en-US" sz="6000" dirty="0"/>
              <a:t>III) </a:t>
            </a:r>
            <a:r>
              <a:rPr lang="en-US" sz="6000" dirty="0" err="1"/>
              <a:t>Maintenant</a:t>
            </a:r>
            <a:r>
              <a:rPr lang="en-US" sz="6000" dirty="0"/>
              <a:t> que nous </a:t>
            </a:r>
            <a:r>
              <a:rPr lang="en-US" sz="6000" dirty="0" err="1"/>
              <a:t>avons</a:t>
            </a:r>
            <a:r>
              <a:rPr lang="en-US" sz="6000" dirty="0"/>
              <a:t> vu le code, </a:t>
            </a:r>
            <a:r>
              <a:rPr lang="en-US" sz="6000" dirty="0" err="1"/>
              <a:t>essayons</a:t>
            </a:r>
            <a:r>
              <a:rPr lang="en-US" sz="6000" dirty="0"/>
              <a:t>-le.</a:t>
            </a:r>
          </a:p>
        </p:txBody>
      </p:sp>
      <p:pic>
        <p:nvPicPr>
          <p:cNvPr id="48" name="Graphic 47">
            <a:extLst>
              <a:ext uri="{FF2B5EF4-FFF2-40B4-BE49-F238E27FC236}">
                <a16:creationId xmlns:a16="http://schemas.microsoft.com/office/drawing/2014/main" id="{7F427EE0-0478-4A7D-94D8-E51EE9ACB4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6399" y="319698"/>
            <a:ext cx="2037600" cy="2037600"/>
          </a:xfrm>
          <a:prstGeom prst="rect">
            <a:avLst/>
          </a:prstGeom>
        </p:spPr>
      </p:pic>
      <p:sp>
        <p:nvSpPr>
          <p:cNvPr id="50" name="Oval 3">
            <a:extLst>
              <a:ext uri="{FF2B5EF4-FFF2-40B4-BE49-F238E27FC236}">
                <a16:creationId xmlns:a16="http://schemas.microsoft.com/office/drawing/2014/main" id="{11C1B1CF-F716-4EA9-BB3A-85AE11437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rot="16200000">
            <a:off x="-639576" y="4068576"/>
            <a:ext cx="2914772" cy="1635620"/>
          </a:xfrm>
          <a:custGeom>
            <a:avLst/>
            <a:gdLst>
              <a:gd name="connsiteX0" fmla="*/ 18128 w 4408870"/>
              <a:gd name="connsiteY0" fmla="*/ 0 h 2474031"/>
              <a:gd name="connsiteX1" fmla="*/ 4390742 w 4408870"/>
              <a:gd name="connsiteY1" fmla="*/ 0 h 2474031"/>
              <a:gd name="connsiteX2" fmla="*/ 4397489 w 4408870"/>
              <a:gd name="connsiteY2" fmla="*/ 44205 h 2474031"/>
              <a:gd name="connsiteX3" fmla="*/ 4408870 w 4408870"/>
              <a:gd name="connsiteY3" fmla="*/ 269596 h 2474031"/>
              <a:gd name="connsiteX4" fmla="*/ 2204435 w 4408870"/>
              <a:gd name="connsiteY4" fmla="*/ 2474031 h 2474031"/>
              <a:gd name="connsiteX5" fmla="*/ 0 w 4408870"/>
              <a:gd name="connsiteY5" fmla="*/ 269596 h 2474031"/>
              <a:gd name="connsiteX6" fmla="*/ 11381 w 4408870"/>
              <a:gd name="connsiteY6" fmla="*/ 44205 h 247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8870" h="2474031">
                <a:moveTo>
                  <a:pt x="18128" y="0"/>
                </a:moveTo>
                <a:lnTo>
                  <a:pt x="4390742" y="0"/>
                </a:lnTo>
                <a:lnTo>
                  <a:pt x="4397489" y="44205"/>
                </a:lnTo>
                <a:cubicBezTo>
                  <a:pt x="4405015" y="118312"/>
                  <a:pt x="4408870" y="193504"/>
                  <a:pt x="4408870" y="269596"/>
                </a:cubicBezTo>
                <a:cubicBezTo>
                  <a:pt x="4408870" y="1487072"/>
                  <a:pt x="3421911" y="2474031"/>
                  <a:pt x="2204435" y="2474031"/>
                </a:cubicBezTo>
                <a:cubicBezTo>
                  <a:pt x="986959" y="2474031"/>
                  <a:pt x="0" y="1487072"/>
                  <a:pt x="0" y="269596"/>
                </a:cubicBezTo>
                <a:cubicBezTo>
                  <a:pt x="0" y="193504"/>
                  <a:pt x="3855" y="118312"/>
                  <a:pt x="11381" y="44205"/>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Graphic 51">
            <a:extLst>
              <a:ext uri="{FF2B5EF4-FFF2-40B4-BE49-F238E27FC236}">
                <a16:creationId xmlns:a16="http://schemas.microsoft.com/office/drawing/2014/main" id="{37083F91-C28A-466E-A0D2-C510356BBB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7"/>
              </a:ext>
            </a:extLst>
          </a:blip>
          <a:srcRect l="45737" t="12146" r="12288" b="12942"/>
          <a:stretch/>
        </p:blipFill>
        <p:spPr>
          <a:xfrm>
            <a:off x="0" y="3409035"/>
            <a:ext cx="1633210" cy="2914772"/>
          </a:xfrm>
          <a:prstGeom prst="rect">
            <a:avLst/>
          </a:prstGeom>
        </p:spPr>
      </p:pic>
      <p:sp>
        <p:nvSpPr>
          <p:cNvPr id="54" name="Oval 4">
            <a:extLst>
              <a:ext uri="{FF2B5EF4-FFF2-40B4-BE49-F238E27FC236}">
                <a16:creationId xmlns:a16="http://schemas.microsoft.com/office/drawing/2014/main" id="{C5A4BEDA-180D-4F05-BED0-FCA62B717B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9994790" y="4395253"/>
            <a:ext cx="2216879" cy="2462747"/>
          </a:xfrm>
          <a:custGeom>
            <a:avLst/>
            <a:gdLst>
              <a:gd name="connsiteX0" fmla="*/ 2133985 w 3086667"/>
              <a:gd name="connsiteY0" fmla="*/ 0 h 3429000"/>
              <a:gd name="connsiteX1" fmla="*/ 2964628 w 3086667"/>
              <a:gd name="connsiteY1" fmla="*/ 167699 h 3429000"/>
              <a:gd name="connsiteX2" fmla="*/ 3086667 w 3086667"/>
              <a:gd name="connsiteY2" fmla="*/ 226489 h 3429000"/>
              <a:gd name="connsiteX3" fmla="*/ 3086667 w 3086667"/>
              <a:gd name="connsiteY3" fmla="*/ 3429000 h 3429000"/>
              <a:gd name="connsiteX4" fmla="*/ 440639 w 3086667"/>
              <a:gd name="connsiteY4" fmla="*/ 3429000 h 3429000"/>
              <a:gd name="connsiteX5" fmla="*/ 364451 w 3086667"/>
              <a:gd name="connsiteY5" fmla="*/ 3327116 h 3429000"/>
              <a:gd name="connsiteX6" fmla="*/ 0 w 3086667"/>
              <a:gd name="connsiteY6" fmla="*/ 2133985 h 3429000"/>
              <a:gd name="connsiteX7" fmla="*/ 2133985 w 3086667"/>
              <a:gd name="connsiteY7" fmla="*/ 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6667" h="3429000">
                <a:moveTo>
                  <a:pt x="2133985" y="0"/>
                </a:moveTo>
                <a:cubicBezTo>
                  <a:pt x="2428627" y="0"/>
                  <a:pt x="2709322" y="59714"/>
                  <a:pt x="2964628" y="167699"/>
                </a:cubicBezTo>
                <a:lnTo>
                  <a:pt x="3086667" y="226489"/>
                </a:lnTo>
                <a:lnTo>
                  <a:pt x="3086667" y="3429000"/>
                </a:lnTo>
                <a:lnTo>
                  <a:pt x="440639" y="3429000"/>
                </a:lnTo>
                <a:lnTo>
                  <a:pt x="364451" y="3327116"/>
                </a:lnTo>
                <a:cubicBezTo>
                  <a:pt x="134356" y="2986530"/>
                  <a:pt x="0" y="2575948"/>
                  <a:pt x="0" y="2133985"/>
                </a:cubicBezTo>
                <a:cubicBezTo>
                  <a:pt x="0" y="955418"/>
                  <a:pt x="955418" y="0"/>
                  <a:pt x="2133985" y="0"/>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pic>
        <p:nvPicPr>
          <p:cNvPr id="56" name="Graphic 55">
            <a:extLst>
              <a:ext uri="{FF2B5EF4-FFF2-40B4-BE49-F238E27FC236}">
                <a16:creationId xmlns:a16="http://schemas.microsoft.com/office/drawing/2014/main" id="{2CC0D334-814F-4E8B-846F-D4001B39A75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duotone>
              <a:schemeClr val="accent6">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9"/>
              </a:ext>
            </a:extLst>
          </a:blip>
          <a:srcRect l="12606" t="11163" r="32354" b="30172"/>
          <a:stretch/>
        </p:blipFill>
        <p:spPr>
          <a:xfrm>
            <a:off x="9994790" y="4395253"/>
            <a:ext cx="2216879" cy="2462746"/>
          </a:xfrm>
          <a:prstGeom prst="rect">
            <a:avLst/>
          </a:prstGeom>
        </p:spPr>
      </p:pic>
    </p:spTree>
    <p:extLst>
      <p:ext uri="{BB962C8B-B14F-4D97-AF65-F5344CB8AC3E}">
        <p14:creationId xmlns:p14="http://schemas.microsoft.com/office/powerpoint/2010/main" val="40159948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822576A-BF23-1A64-38CC-0D03353A3E7A}"/>
              </a:ext>
            </a:extLst>
          </p:cNvPr>
          <p:cNvSpPr>
            <a:spLocks noGrp="1"/>
          </p:cNvSpPr>
          <p:nvPr>
            <p:ph type="title"/>
          </p:nvPr>
        </p:nvSpPr>
        <p:spPr>
          <a:xfrm>
            <a:off x="1140521" y="380066"/>
            <a:ext cx="9904120" cy="680910"/>
          </a:xfrm>
          <a:ln>
            <a:solidFill>
              <a:schemeClr val="tx1"/>
            </a:solidFill>
          </a:ln>
        </p:spPr>
        <p:txBody>
          <a:bodyPr>
            <a:normAutofit/>
          </a:bodyPr>
          <a:lstStyle/>
          <a:p>
            <a:pPr algn="ctr"/>
            <a:r>
              <a:rPr lang="fr-FR" sz="3200" b="1" u="sng" dirty="0"/>
              <a:t>IV) Conclusion : Perspective d'amélioration</a:t>
            </a:r>
            <a:endParaRPr lang="fr-FR" sz="3200" dirty="0"/>
          </a:p>
        </p:txBody>
      </p:sp>
      <p:sp>
        <p:nvSpPr>
          <p:cNvPr id="3" name="ZoneTexte 2">
            <a:extLst>
              <a:ext uri="{FF2B5EF4-FFF2-40B4-BE49-F238E27FC236}">
                <a16:creationId xmlns:a16="http://schemas.microsoft.com/office/drawing/2014/main" id="{D824E3C2-99C7-8A01-0E98-508F92E2AD03}"/>
              </a:ext>
            </a:extLst>
          </p:cNvPr>
          <p:cNvSpPr txBox="1"/>
          <p:nvPr/>
        </p:nvSpPr>
        <p:spPr>
          <a:xfrm>
            <a:off x="158733" y="1187360"/>
            <a:ext cx="11868318" cy="5262979"/>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2400" dirty="0">
                <a:ea typeface="Calibri"/>
                <a:cs typeface="Calibri"/>
              </a:rPr>
              <a:t>Malgré toutes les fonctionnalités et sécurité implantés, il reste un problème à corriger : </a:t>
            </a:r>
            <a:r>
              <a:rPr lang="fr-FR" sz="2400" b="1" dirty="0">
                <a:ea typeface="Calibri"/>
                <a:cs typeface="Calibri"/>
              </a:rPr>
              <a:t>L'Encodage</a:t>
            </a:r>
          </a:p>
          <a:p>
            <a:pPr marL="285750" indent="-285750">
              <a:buFont typeface="Arial"/>
              <a:buChar char="•"/>
            </a:pPr>
            <a:endParaRPr lang="fr-FR" sz="2400" dirty="0">
              <a:ea typeface="Calibri"/>
              <a:cs typeface="Calibri"/>
            </a:endParaRPr>
          </a:p>
          <a:p>
            <a:pPr marL="285750" indent="-285750">
              <a:buFont typeface="Arial"/>
              <a:buChar char="•"/>
            </a:pPr>
            <a:r>
              <a:rPr lang="fr-FR" sz="2400" dirty="0">
                <a:ea typeface="Calibri"/>
                <a:cs typeface="Calibri"/>
              </a:rPr>
              <a:t>En effet, Lorsque l'on sauvegarde le dictionnaire dans le fichier texte, et qu'on essaye d'ouvrir dict.txt (via Bloc-notes, Notepad++, …), les caractères accentuées (comme "é", "à", "â",..) ne s'affichent pas correctement.</a:t>
            </a:r>
          </a:p>
          <a:p>
            <a:pPr marL="285750" indent="-285750">
              <a:buFont typeface="Arial"/>
              <a:buChar char="•"/>
            </a:pPr>
            <a:endParaRPr lang="fr-FR" sz="2400" dirty="0">
              <a:ea typeface="Calibri"/>
              <a:cs typeface="Calibri"/>
            </a:endParaRPr>
          </a:p>
          <a:p>
            <a:pPr marL="285750" indent="-285750">
              <a:buFont typeface="Arial"/>
              <a:buChar char="•"/>
            </a:pPr>
            <a:r>
              <a:rPr lang="fr-FR" sz="2400" dirty="0">
                <a:ea typeface="Calibri"/>
                <a:cs typeface="Calibri"/>
              </a:rPr>
              <a:t>Ceci n'est pas lié à l'IDE, car peu importe l'environnement de développement intégré utilisé (</a:t>
            </a:r>
            <a:r>
              <a:rPr lang="fr-FR" sz="2400" dirty="0" err="1">
                <a:ea typeface="Calibri"/>
                <a:cs typeface="Calibri"/>
              </a:rPr>
              <a:t>CLion</a:t>
            </a:r>
            <a:r>
              <a:rPr lang="fr-FR" sz="2400" dirty="0">
                <a:ea typeface="Calibri"/>
                <a:cs typeface="Calibri"/>
              </a:rPr>
              <a:t>, Visual Code,…) ou le logiciel utilisé pour ouvrir le fichier texte, ce phénomène se produit.</a:t>
            </a:r>
          </a:p>
          <a:p>
            <a:pPr marL="285750" indent="-285750">
              <a:buFont typeface="Arial"/>
              <a:buChar char="•"/>
            </a:pPr>
            <a:endParaRPr lang="fr-FR" sz="2400" dirty="0">
              <a:ea typeface="Calibri"/>
              <a:cs typeface="Calibri"/>
            </a:endParaRPr>
          </a:p>
          <a:p>
            <a:pPr marL="285750" indent="-285750">
              <a:buFont typeface="Arial"/>
              <a:buChar char="•"/>
            </a:pPr>
            <a:r>
              <a:rPr lang="fr-FR" sz="2400" dirty="0">
                <a:ea typeface="Calibri"/>
                <a:cs typeface="Calibri"/>
              </a:rPr>
              <a:t>Pour régler ce problème, on pourrait utiliser </a:t>
            </a:r>
            <a:r>
              <a:rPr lang="fr-FR" sz="2400" dirty="0" err="1">
                <a:ea typeface="Calibri"/>
                <a:cs typeface="Calibri"/>
              </a:rPr>
              <a:t>iconv.h</a:t>
            </a:r>
            <a:r>
              <a:rPr lang="fr-FR" sz="2400" dirty="0">
                <a:ea typeface="Calibri"/>
                <a:cs typeface="Calibri"/>
              </a:rPr>
              <a:t> (de la librairie </a:t>
            </a:r>
            <a:r>
              <a:rPr lang="fr-FR" sz="2400" dirty="0" err="1">
                <a:ea typeface="Calibri"/>
                <a:cs typeface="Calibri"/>
              </a:rPr>
              <a:t>libiconv.h</a:t>
            </a:r>
            <a:r>
              <a:rPr lang="fr-FR" sz="2400" dirty="0">
                <a:ea typeface="Calibri"/>
                <a:cs typeface="Calibri"/>
              </a:rPr>
              <a:t>), qui pourrait potentiellement régler le problème (Il faudrait alors l'installer via un terminal comme MSYS2 et l'intégrer à </a:t>
            </a:r>
            <a:r>
              <a:rPr lang="fr-FR" sz="2400" dirty="0" err="1">
                <a:ea typeface="Calibri"/>
                <a:cs typeface="Calibri"/>
              </a:rPr>
              <a:t>CMakeList</a:t>
            </a:r>
            <a:r>
              <a:rPr lang="fr-FR" sz="2400" dirty="0">
                <a:ea typeface="Calibri"/>
                <a:cs typeface="Calibri"/>
              </a:rPr>
              <a:t>).</a:t>
            </a:r>
          </a:p>
        </p:txBody>
      </p:sp>
    </p:spTree>
    <p:extLst>
      <p:ext uri="{BB962C8B-B14F-4D97-AF65-F5344CB8AC3E}">
        <p14:creationId xmlns:p14="http://schemas.microsoft.com/office/powerpoint/2010/main" val="20716281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13"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14" name="Oval 13">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5" name="Freeform: Shape 24">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6" name="Freeform: Shape 25">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7" name="Oval 26">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useBgFill="1">
        <p:nvSpPr>
          <p:cNvPr id="30" name="Rectangle 29">
            <a:extLst>
              <a:ext uri="{FF2B5EF4-FFF2-40B4-BE49-F238E27FC236}">
                <a16:creationId xmlns:a16="http://schemas.microsoft.com/office/drawing/2014/main" id="{9D767E3F-5FD8-43EF-92CC-71463D47E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53326BAA-9686-4D37-B702-A459A43F9B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re 1">
            <a:extLst>
              <a:ext uri="{FF2B5EF4-FFF2-40B4-BE49-F238E27FC236}">
                <a16:creationId xmlns:a16="http://schemas.microsoft.com/office/drawing/2014/main" id="{14202D96-EF4B-D601-29D2-27B98DBF26A7}"/>
              </a:ext>
            </a:extLst>
          </p:cNvPr>
          <p:cNvSpPr>
            <a:spLocks noGrp="1"/>
          </p:cNvSpPr>
          <p:nvPr>
            <p:ph type="title"/>
          </p:nvPr>
        </p:nvSpPr>
        <p:spPr>
          <a:xfrm>
            <a:off x="777239" y="1122363"/>
            <a:ext cx="5047488" cy="2387600"/>
          </a:xfrm>
        </p:spPr>
        <p:txBody>
          <a:bodyPr vert="horz" lIns="91440" tIns="45720" rIns="91440" bIns="45720" rtlCol="0" anchor="b">
            <a:normAutofit/>
          </a:bodyPr>
          <a:lstStyle/>
          <a:p>
            <a:r>
              <a:rPr lang="en-US" sz="5000" b="1" dirty="0"/>
              <a:t>Merci beaucoup pour </a:t>
            </a:r>
            <a:r>
              <a:rPr lang="en-US" sz="5000" b="1" dirty="0" err="1"/>
              <a:t>votre</a:t>
            </a:r>
            <a:r>
              <a:rPr lang="en-US" sz="5000" b="1" dirty="0"/>
              <a:t> </a:t>
            </a:r>
            <a:r>
              <a:rPr lang="en-US" sz="5000" b="1" dirty="0" err="1"/>
              <a:t>écoute</a:t>
            </a:r>
            <a:r>
              <a:rPr lang="en-US" sz="5000" b="1" dirty="0"/>
              <a:t> :)</a:t>
            </a:r>
          </a:p>
        </p:txBody>
      </p:sp>
      <p:sp>
        <p:nvSpPr>
          <p:cNvPr id="34" name="Oval 1">
            <a:extLst>
              <a:ext uri="{FF2B5EF4-FFF2-40B4-BE49-F238E27FC236}">
                <a16:creationId xmlns:a16="http://schemas.microsoft.com/office/drawing/2014/main" id="{AB330529-CB1E-4112-8F01-435C2E299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91411" y="557332"/>
            <a:ext cx="5743337" cy="574333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decorative circles">
            <a:extLst>
              <a:ext uri="{FF2B5EF4-FFF2-40B4-BE49-F238E27FC236}">
                <a16:creationId xmlns:a16="http://schemas.microsoft.com/office/drawing/2014/main" id="{A6BAEEFE-5A15-4E44-B100-CFD7F5D6D0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870062" y="289695"/>
            <a:ext cx="4971115" cy="6138399"/>
            <a:chOff x="6870062" y="289695"/>
            <a:chExt cx="4971115" cy="6138399"/>
          </a:xfrm>
        </p:grpSpPr>
        <p:sp>
          <p:nvSpPr>
            <p:cNvPr id="37" name="Oval 36">
              <a:extLst>
                <a:ext uri="{FF2B5EF4-FFF2-40B4-BE49-F238E27FC236}">
                  <a16:creationId xmlns:a16="http://schemas.microsoft.com/office/drawing/2014/main" id="{9F653A2A-2CD3-4B8D-B1DB-0B410110AC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43605" y="289695"/>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7B14CA02-0561-4C97-8FF3-95C5A56793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74736" y="5667686"/>
              <a:ext cx="466441" cy="46644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5D1DCF05-9A46-4ED2-9213-6762C6975A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27805" y="5275653"/>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7C2DFB0F-9C5B-42B4-A4C5-1C4308E5E4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69847" y="5942894"/>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09002102-7C3F-4562-B6C9-B6662E8A2A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81540" y="655922"/>
              <a:ext cx="466441" cy="46644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38ABC509-D5C1-4B54-88A3-76D47A1AE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387281"/>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69564177-4282-4F98-81F4-F758FF774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63367" y="6122314"/>
              <a:ext cx="305780" cy="3057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2B760430-7B8B-4E35-A89B-197E329999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70062" y="5959435"/>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Graphic 5" descr="Smiling Face with No Fill">
            <a:extLst>
              <a:ext uri="{FF2B5EF4-FFF2-40B4-BE49-F238E27FC236}">
                <a16:creationId xmlns:a16="http://schemas.microsoft.com/office/drawing/2014/main" id="{04425E56-3818-8F13-1B93-659F43DF793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59476" y="1650594"/>
            <a:ext cx="3607206" cy="3607206"/>
          </a:xfrm>
          <a:prstGeom prst="rect">
            <a:avLst/>
          </a:prstGeom>
        </p:spPr>
      </p:pic>
    </p:spTree>
    <p:extLst>
      <p:ext uri="{BB962C8B-B14F-4D97-AF65-F5344CB8AC3E}">
        <p14:creationId xmlns:p14="http://schemas.microsoft.com/office/powerpoint/2010/main" val="10224344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506DCAC-BAB2-D125-1D88-5E77EB902E66}"/>
              </a:ext>
            </a:extLst>
          </p:cNvPr>
          <p:cNvSpPr>
            <a:spLocks noGrp="1"/>
          </p:cNvSpPr>
          <p:nvPr>
            <p:ph type="title"/>
          </p:nvPr>
        </p:nvSpPr>
        <p:spPr>
          <a:ln>
            <a:solidFill>
              <a:schemeClr val="tx1"/>
            </a:solidFill>
          </a:ln>
        </p:spPr>
        <p:txBody>
          <a:bodyPr>
            <a:normAutofit/>
          </a:bodyPr>
          <a:lstStyle/>
          <a:p>
            <a:pPr algn="ctr"/>
            <a:r>
              <a:rPr lang="fr-FR" sz="4400" b="1" u="sng">
                <a:latin typeface="Gill Sans Nova"/>
              </a:rPr>
              <a:t>Comment le projet est organisé ?</a:t>
            </a:r>
            <a:endParaRPr lang="fr-FR">
              <a:latin typeface="Gill Sans Nova"/>
            </a:endParaRPr>
          </a:p>
        </p:txBody>
      </p:sp>
      <p:sp>
        <p:nvSpPr>
          <p:cNvPr id="3" name="Espace réservé du contenu 2">
            <a:extLst>
              <a:ext uri="{FF2B5EF4-FFF2-40B4-BE49-F238E27FC236}">
                <a16:creationId xmlns:a16="http://schemas.microsoft.com/office/drawing/2014/main" id="{AC1FDB0C-FED0-B23C-4C42-03B98C0BE18E}"/>
              </a:ext>
            </a:extLst>
          </p:cNvPr>
          <p:cNvSpPr>
            <a:spLocks noGrp="1"/>
          </p:cNvSpPr>
          <p:nvPr>
            <p:ph idx="1"/>
          </p:nvPr>
        </p:nvSpPr>
        <p:spPr>
          <a:ln>
            <a:solidFill>
              <a:schemeClr val="tx1"/>
            </a:solidFill>
          </a:ln>
        </p:spPr>
        <p:txBody>
          <a:bodyPr vert="horz" lIns="91440" tIns="45720" rIns="91440" bIns="45720" rtlCol="0" anchor="ctr">
            <a:normAutofit/>
          </a:bodyPr>
          <a:lstStyle/>
          <a:p>
            <a:pPr algn="ctr"/>
            <a:r>
              <a:rPr lang="fr-FR" sz="3200" b="1" u="sng">
                <a:latin typeface="Gill Sans Nova"/>
                <a:ea typeface="Calibri"/>
                <a:cs typeface="Calibri"/>
              </a:rPr>
              <a:t>Le projet se divisera en trois fichiers :</a:t>
            </a:r>
            <a:endParaRPr lang="fr-FR" sz="3200" b="1">
              <a:latin typeface="Gill Sans Nova"/>
              <a:ea typeface="Calibri"/>
              <a:cs typeface="Calibri"/>
            </a:endParaRPr>
          </a:p>
          <a:p>
            <a:pPr marL="0" indent="0" algn="ctr">
              <a:buClr>
                <a:srgbClr val="835B48"/>
              </a:buClr>
              <a:buNone/>
            </a:pPr>
            <a:endParaRPr lang="fr-FR" sz="2800">
              <a:latin typeface="Gill Sans Nova"/>
              <a:ea typeface="Calibri"/>
              <a:cs typeface="Calibri"/>
            </a:endParaRPr>
          </a:p>
          <a:p>
            <a:pPr algn="ctr">
              <a:buClr>
                <a:srgbClr val="835B48"/>
              </a:buClr>
            </a:pPr>
            <a:r>
              <a:rPr lang="fr-FR" sz="2400">
                <a:latin typeface="Gill Sans Nova"/>
                <a:ea typeface="Calibri"/>
                <a:cs typeface="Calibri"/>
              </a:rPr>
              <a:t>Le fichier </a:t>
            </a:r>
            <a:r>
              <a:rPr lang="fr-FR" sz="2400" err="1">
                <a:latin typeface="Gill Sans Nova"/>
                <a:ea typeface="Calibri"/>
                <a:cs typeface="Calibri"/>
              </a:rPr>
              <a:t>projet.h</a:t>
            </a:r>
            <a:r>
              <a:rPr lang="fr-FR" sz="2400">
                <a:latin typeface="Gill Sans Nova"/>
                <a:ea typeface="Calibri"/>
                <a:cs typeface="Calibri"/>
              </a:rPr>
              <a:t> : Le fichier header répertorie tous les noms des fonctions créées et utilisées (afin de pouvoir être appelées dans le main), mais également les bibliothèques, les macros ainsi que les structures utilisées</a:t>
            </a:r>
          </a:p>
          <a:p>
            <a:pPr algn="ctr">
              <a:buClr>
                <a:srgbClr val="835B48"/>
              </a:buClr>
            </a:pPr>
            <a:r>
              <a:rPr lang="fr-FR" sz="2400">
                <a:latin typeface="Gill Sans Nova"/>
                <a:ea typeface="Calibri"/>
                <a:cs typeface="Calibri"/>
              </a:rPr>
              <a:t>Le fichier </a:t>
            </a:r>
            <a:r>
              <a:rPr lang="fr-FR" sz="2400" err="1">
                <a:latin typeface="Gill Sans Nova"/>
                <a:ea typeface="Calibri"/>
                <a:cs typeface="Calibri"/>
              </a:rPr>
              <a:t>projet.c</a:t>
            </a:r>
            <a:r>
              <a:rPr lang="fr-FR" sz="2400">
                <a:latin typeface="Gill Sans Nova"/>
                <a:ea typeface="Calibri"/>
                <a:cs typeface="Calibri"/>
              </a:rPr>
              <a:t> : Répertorie toutes les fonctions crées, leurs fonctionnements et leurs lignes de codes associées (~500 lignes de codes)</a:t>
            </a:r>
          </a:p>
          <a:p>
            <a:pPr algn="ctr">
              <a:buClr>
                <a:srgbClr val="835B48"/>
              </a:buClr>
            </a:pPr>
            <a:r>
              <a:rPr lang="fr-FR" sz="2400">
                <a:latin typeface="Gill Sans Nova"/>
                <a:ea typeface="Calibri"/>
                <a:cs typeface="Calibri"/>
              </a:rPr>
              <a:t>Le fichier </a:t>
            </a:r>
            <a:r>
              <a:rPr lang="fr-FR" sz="2400" err="1">
                <a:latin typeface="Gill Sans Nova"/>
                <a:ea typeface="Calibri"/>
                <a:cs typeface="Calibri"/>
              </a:rPr>
              <a:t>main.c</a:t>
            </a:r>
            <a:r>
              <a:rPr lang="fr-FR" sz="2400">
                <a:latin typeface="Gill Sans Nova"/>
                <a:ea typeface="Calibri"/>
                <a:cs typeface="Calibri"/>
              </a:rPr>
              <a:t> : Sera le seul à être exécuté par la machine, va appeler les fonctions présentes dans les autres fichiers pour les exécuter</a:t>
            </a:r>
          </a:p>
        </p:txBody>
      </p:sp>
    </p:spTree>
    <p:extLst>
      <p:ext uri="{BB962C8B-B14F-4D97-AF65-F5344CB8AC3E}">
        <p14:creationId xmlns:p14="http://schemas.microsoft.com/office/powerpoint/2010/main" val="21162171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856376-A692-3539-28D4-5CC4D84FAE83}"/>
              </a:ext>
            </a:extLst>
          </p:cNvPr>
          <p:cNvSpPr>
            <a:spLocks noGrp="1"/>
          </p:cNvSpPr>
          <p:nvPr>
            <p:ph type="title"/>
          </p:nvPr>
        </p:nvSpPr>
        <p:spPr>
          <a:ln>
            <a:solidFill>
              <a:schemeClr val="tx2"/>
            </a:solidFill>
          </a:ln>
        </p:spPr>
        <p:txBody>
          <a:bodyPr>
            <a:noAutofit/>
          </a:bodyPr>
          <a:lstStyle/>
          <a:p>
            <a:pPr algn="ctr"/>
            <a:r>
              <a:rPr lang="fr-FR" sz="4400" b="1" u="sng"/>
              <a:t>II) Présentation/Description du code</a:t>
            </a:r>
          </a:p>
        </p:txBody>
      </p:sp>
      <p:sp>
        <p:nvSpPr>
          <p:cNvPr id="3" name="Espace réservé du contenu 2">
            <a:extLst>
              <a:ext uri="{FF2B5EF4-FFF2-40B4-BE49-F238E27FC236}">
                <a16:creationId xmlns:a16="http://schemas.microsoft.com/office/drawing/2014/main" id="{733B1A8A-3D91-857B-406D-403E501F9563}"/>
              </a:ext>
            </a:extLst>
          </p:cNvPr>
          <p:cNvSpPr>
            <a:spLocks noGrp="1"/>
          </p:cNvSpPr>
          <p:nvPr>
            <p:ph idx="1"/>
          </p:nvPr>
        </p:nvSpPr>
        <p:spPr>
          <a:ln>
            <a:solidFill>
              <a:schemeClr val="tx2"/>
            </a:solidFill>
          </a:ln>
        </p:spPr>
        <p:txBody>
          <a:bodyPr vert="horz" lIns="91440" tIns="45720" rIns="91440" bIns="45720" rtlCol="0" anchor="ctr">
            <a:normAutofit fontScale="77500" lnSpcReduction="20000"/>
          </a:bodyPr>
          <a:lstStyle/>
          <a:p>
            <a:pPr>
              <a:lnSpc>
                <a:spcPct val="170000"/>
              </a:lnSpc>
              <a:buClr>
                <a:srgbClr val="835B48"/>
              </a:buClr>
              <a:buFont typeface="Arial"/>
            </a:pPr>
            <a:r>
              <a:rPr lang="fr-FR" sz="2900">
                <a:latin typeface="Gill Sans Nova"/>
                <a:ea typeface="Calibri"/>
                <a:cs typeface="Calibri"/>
              </a:rPr>
              <a:t>1.Bibliothèques, Macros et Structures utilisés</a:t>
            </a:r>
            <a:endParaRPr lang="fr-FR">
              <a:latin typeface="Gill Sans Nova"/>
            </a:endParaRPr>
          </a:p>
          <a:p>
            <a:pPr>
              <a:lnSpc>
                <a:spcPct val="170000"/>
              </a:lnSpc>
              <a:buClr>
                <a:srgbClr val="835B48"/>
              </a:buClr>
            </a:pPr>
            <a:r>
              <a:rPr lang="fr-FR" sz="2900">
                <a:latin typeface="Gill Sans Nova"/>
                <a:ea typeface="Calibri"/>
                <a:cs typeface="Calibri"/>
              </a:rPr>
              <a:t>2.Fonctionnalités Principales : Squelette du projet </a:t>
            </a:r>
          </a:p>
          <a:p>
            <a:pPr>
              <a:lnSpc>
                <a:spcPct val="170000"/>
              </a:lnSpc>
              <a:buClr>
                <a:srgbClr val="835B48"/>
              </a:buClr>
            </a:pPr>
            <a:r>
              <a:rPr lang="fr-FR" sz="2900">
                <a:latin typeface="Gill Sans Nova"/>
                <a:ea typeface="Calibri"/>
                <a:cs typeface="Calibri"/>
              </a:rPr>
              <a:t>3.Fonctions utilitaires : Pour éviter les répétitions </a:t>
            </a:r>
          </a:p>
          <a:p>
            <a:pPr>
              <a:lnSpc>
                <a:spcPct val="170000"/>
              </a:lnSpc>
              <a:buClr>
                <a:srgbClr val="835B48"/>
              </a:buClr>
            </a:pPr>
            <a:r>
              <a:rPr lang="fr-FR" sz="2900">
                <a:latin typeface="Gill Sans Nova"/>
                <a:ea typeface="Calibri"/>
                <a:cs typeface="Calibri"/>
              </a:rPr>
              <a:t>4.Fonctionnalité Supplémentaire : Gestion des synonymes </a:t>
            </a:r>
          </a:p>
          <a:p>
            <a:pPr>
              <a:lnSpc>
                <a:spcPct val="170000"/>
              </a:lnSpc>
              <a:buClr>
                <a:srgbClr val="835B48"/>
              </a:buClr>
            </a:pPr>
            <a:r>
              <a:rPr lang="fr-FR" sz="2900">
                <a:latin typeface="Gill Sans Nova"/>
                <a:ea typeface="Calibri"/>
                <a:cs typeface="Calibri"/>
              </a:rPr>
              <a:t>5.Fonctionnalité Supplémentaire : Jeu d'Apprentissage Linguistique </a:t>
            </a:r>
          </a:p>
          <a:p>
            <a:pPr>
              <a:lnSpc>
                <a:spcPct val="170000"/>
              </a:lnSpc>
              <a:buClr>
                <a:srgbClr val="835B48"/>
              </a:buClr>
            </a:pPr>
            <a:r>
              <a:rPr lang="fr-FR" sz="2900">
                <a:latin typeface="Gill Sans Nova"/>
                <a:ea typeface="Calibri"/>
                <a:cs typeface="Calibri"/>
              </a:rPr>
              <a:t>6.Prévention de doublons et autres : Borne les saisies</a:t>
            </a:r>
          </a:p>
          <a:p>
            <a:pPr>
              <a:lnSpc>
                <a:spcPct val="170000"/>
              </a:lnSpc>
              <a:buClr>
                <a:srgbClr val="835B48"/>
              </a:buClr>
            </a:pPr>
            <a:r>
              <a:rPr lang="fr-FR" sz="2900">
                <a:latin typeface="Gill Sans Nova"/>
                <a:ea typeface="Calibri"/>
                <a:cs typeface="Calibri"/>
              </a:rPr>
              <a:t>7.Le Menu (et les choix) : Passerelle entre les fonctions et l'utilisateur</a:t>
            </a:r>
          </a:p>
        </p:txBody>
      </p:sp>
    </p:spTree>
    <p:extLst>
      <p:ext uri="{BB962C8B-B14F-4D97-AF65-F5344CB8AC3E}">
        <p14:creationId xmlns:p14="http://schemas.microsoft.com/office/powerpoint/2010/main" val="281546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119708"/>
            <a:ext cx="3472961" cy="1384995"/>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1.Bibliothèques, Macros et Structures utilisés</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708260"/>
            <a:ext cx="3459177" cy="4524315"/>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dirty="0">
                <a:latin typeface="Gill Sans Nova"/>
                <a:ea typeface="Calibri"/>
                <a:cs typeface="Calibri"/>
              </a:rPr>
              <a:t>On va utiliser 4 bibliothèques pour réaliser ce projet</a:t>
            </a:r>
            <a:endParaRPr lang="fr-FR" dirty="0">
              <a:ea typeface="Calibri"/>
              <a:cs typeface="Calibri"/>
            </a:endParaRPr>
          </a:p>
          <a:p>
            <a:endParaRPr lang="fr-FR">
              <a:latin typeface="Gill Sans Nova"/>
              <a:ea typeface="Calibri"/>
              <a:cs typeface="Calibri"/>
            </a:endParaRPr>
          </a:p>
          <a:p>
            <a:pPr marL="285750" indent="-285750">
              <a:buFont typeface="Arial"/>
              <a:buChar char="•"/>
            </a:pPr>
            <a:r>
              <a:rPr lang="fr-FR" dirty="0">
                <a:latin typeface="Gill Sans Nova"/>
                <a:ea typeface="Calibri"/>
                <a:cs typeface="Calibri"/>
              </a:rPr>
              <a:t>Trois macros sont créées : Une pour définir la taille maximale d'un mot ou d'une traduction, une pour celle d'une définition et enfin une pour la taille initiale du dictionnaire (qui va augmenter au fur et à mesure)</a:t>
            </a:r>
          </a:p>
          <a:p>
            <a:endParaRPr lang="fr-FR">
              <a:latin typeface="Gill Sans Nova"/>
              <a:ea typeface="Calibri"/>
              <a:cs typeface="Calibri"/>
            </a:endParaRPr>
          </a:p>
          <a:p>
            <a:pPr marL="285750" indent="-285750">
              <a:buFont typeface="Arial"/>
              <a:buChar char="•"/>
            </a:pPr>
            <a:r>
              <a:rPr lang="fr-FR" dirty="0">
                <a:latin typeface="Gill Sans Nova"/>
                <a:ea typeface="Calibri"/>
                <a:cs typeface="Calibri"/>
              </a:rPr>
              <a:t>Enfin, on va créer deux structures: Une pour définir ce qu'est une ligne, puis ce qu'est un dictionnaire.</a:t>
            </a:r>
          </a:p>
          <a:p>
            <a:pPr marL="285750" indent="-285750">
              <a:buFont typeface="Arial"/>
              <a:buChar char="•"/>
            </a:pPr>
            <a:endParaRPr lang="fr-FR">
              <a:ea typeface="Calibri"/>
              <a:cs typeface="Calibri"/>
            </a:endParaRPr>
          </a:p>
        </p:txBody>
      </p:sp>
      <p:pic>
        <p:nvPicPr>
          <p:cNvPr id="8" name="Image 7" descr="Une image contenant texte, capture d’écran, affichage, logiciel&#10;&#10;Description générée automatiquement">
            <a:extLst>
              <a:ext uri="{FF2B5EF4-FFF2-40B4-BE49-F238E27FC236}">
                <a16:creationId xmlns:a16="http://schemas.microsoft.com/office/drawing/2014/main" id="{B306500E-95E1-FED5-DA74-4310A55290A2}"/>
              </a:ext>
            </a:extLst>
          </p:cNvPr>
          <p:cNvPicPr>
            <a:picLocks noChangeAspect="1"/>
          </p:cNvPicPr>
          <p:nvPr/>
        </p:nvPicPr>
        <p:blipFill>
          <a:blip r:embed="rId2"/>
          <a:stretch>
            <a:fillRect/>
          </a:stretch>
        </p:blipFill>
        <p:spPr>
          <a:xfrm>
            <a:off x="3320942" y="0"/>
            <a:ext cx="9022522" cy="6858000"/>
          </a:xfrm>
          <a:prstGeom prst="rect">
            <a:avLst/>
          </a:prstGeom>
        </p:spPr>
      </p:pic>
    </p:spTree>
    <p:extLst>
      <p:ext uri="{BB962C8B-B14F-4D97-AF65-F5344CB8AC3E}">
        <p14:creationId xmlns:p14="http://schemas.microsoft.com/office/powerpoint/2010/main" val="2099506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278991"/>
            <a:ext cx="1199076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2.Fonctionnalités Principales : Squelette du projet</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1706" y="976438"/>
            <a:ext cx="11984523" cy="2554545"/>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sz="1600" b="1">
                <a:latin typeface="Gill Sans Nova"/>
                <a:ea typeface="Calibri"/>
                <a:cs typeface="Calibri"/>
              </a:rPr>
              <a:t>Pour répondre aux fonctionnalités principales demandés dans le cahier des charges, le programme doit pouvoir:</a:t>
            </a:r>
            <a:endParaRPr lang="fr-FR" sz="1600" b="1">
              <a:latin typeface="Calibri"/>
              <a:ea typeface="Calibri"/>
              <a:cs typeface="Calibri"/>
            </a:endParaRPr>
          </a:p>
          <a:p>
            <a:endParaRPr lang="fr-FR">
              <a:latin typeface="Gill Sans Nova"/>
              <a:ea typeface="Calibri"/>
              <a:cs typeface="Calibri"/>
            </a:endParaRPr>
          </a:p>
          <a:p>
            <a:pPr marL="285750" indent="-285750">
              <a:buFont typeface="Arial"/>
              <a:buChar char="•"/>
            </a:pPr>
            <a:r>
              <a:rPr lang="fr-FR">
                <a:latin typeface="Gill Sans Nova"/>
                <a:ea typeface="Calibri"/>
                <a:cs typeface="Calibri"/>
              </a:rPr>
              <a:t>Charger le fichier texte, puis à la fin du programme sauvegarder les données saisies</a:t>
            </a:r>
          </a:p>
          <a:p>
            <a:pPr marL="285750" indent="-285750">
              <a:buFont typeface="Arial"/>
              <a:buChar char="•"/>
            </a:pPr>
            <a:r>
              <a:rPr lang="fr-FR">
                <a:latin typeface="Gill Sans Nova"/>
                <a:ea typeface="Calibri"/>
                <a:cs typeface="Calibri"/>
              </a:rPr>
              <a:t>Ajouter ou supprimer un mot (ainsi que sa définition et sa traduction)</a:t>
            </a:r>
          </a:p>
          <a:p>
            <a:pPr marL="285750" indent="-285750">
              <a:buFont typeface="Arial"/>
              <a:buChar char="•"/>
            </a:pPr>
            <a:r>
              <a:rPr lang="fr-FR">
                <a:latin typeface="Gill Sans Nova"/>
                <a:ea typeface="Calibri"/>
                <a:cs typeface="Calibri"/>
              </a:rPr>
              <a:t>Afficher l'entièreté du dictionnaire, ou seulement la définition ou la traduction d'un mot</a:t>
            </a:r>
          </a:p>
          <a:p>
            <a:pPr marL="285750" indent="-285750">
              <a:buFont typeface="Arial"/>
              <a:buChar char="•"/>
            </a:pPr>
            <a:r>
              <a:rPr lang="fr-FR">
                <a:latin typeface="Gill Sans Nova"/>
                <a:ea typeface="Calibri"/>
                <a:cs typeface="Calibri"/>
              </a:rPr>
              <a:t>Redimensionner la taille du dictionnaire si le nombre de ligne dépasse la capacité du dictionnaire (=Tableau dynamique)</a:t>
            </a:r>
          </a:p>
          <a:p>
            <a:pPr marL="285750" indent="-285750">
              <a:buFont typeface="Arial"/>
              <a:buChar char="•"/>
            </a:pPr>
            <a:endParaRPr lang="fr-FR">
              <a:latin typeface="Gill Sans Nova"/>
              <a:ea typeface="Calibri"/>
              <a:cs typeface="Calibri"/>
            </a:endParaRPr>
          </a:p>
          <a:p>
            <a:pPr marL="285750" indent="-285750">
              <a:buFont typeface="Arial"/>
              <a:buChar char="•"/>
            </a:pPr>
            <a:r>
              <a:rPr lang="fr-FR">
                <a:latin typeface="Gill Sans Nova"/>
                <a:ea typeface="Calibri"/>
                <a:cs typeface="Calibri"/>
              </a:rPr>
              <a:t>Nous allons donc voir ensemble les différents programmes mis en place pour répondre à cela</a:t>
            </a:r>
          </a:p>
          <a:p>
            <a:pPr marL="285750" indent="-285750">
              <a:buFont typeface="Arial"/>
              <a:buChar char="•"/>
            </a:pPr>
            <a:endParaRPr lang="fr-FR">
              <a:latin typeface="Gill Sans Nova"/>
              <a:ea typeface="Calibri"/>
              <a:cs typeface="Calibri"/>
            </a:endParaRPr>
          </a:p>
        </p:txBody>
      </p:sp>
      <p:pic>
        <p:nvPicPr>
          <p:cNvPr id="6" name="Image 5" descr="Une image contenant texte, capture d’écran, logiciel, affichage&#10;&#10;Description générée automatiquement">
            <a:extLst>
              <a:ext uri="{FF2B5EF4-FFF2-40B4-BE49-F238E27FC236}">
                <a16:creationId xmlns:a16="http://schemas.microsoft.com/office/drawing/2014/main" id="{076438EA-F282-D160-C880-1E86DFE81788}"/>
              </a:ext>
            </a:extLst>
          </p:cNvPr>
          <p:cNvPicPr>
            <a:picLocks noChangeAspect="1"/>
          </p:cNvPicPr>
          <p:nvPr/>
        </p:nvPicPr>
        <p:blipFill>
          <a:blip r:embed="rId2"/>
          <a:stretch>
            <a:fillRect/>
          </a:stretch>
        </p:blipFill>
        <p:spPr>
          <a:xfrm>
            <a:off x="-419114" y="3151777"/>
            <a:ext cx="13034920" cy="4082846"/>
          </a:xfrm>
          <a:prstGeom prst="rect">
            <a:avLst/>
          </a:prstGeom>
        </p:spPr>
      </p:pic>
    </p:spTree>
    <p:extLst>
      <p:ext uri="{BB962C8B-B14F-4D97-AF65-F5344CB8AC3E}">
        <p14:creationId xmlns:p14="http://schemas.microsoft.com/office/powerpoint/2010/main" val="967955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35152"/>
            <a:ext cx="3472961" cy="95410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Charger le dictionnaire</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1414022"/>
            <a:ext cx="3459177" cy="5078313"/>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a:latin typeface="Gill Sans Nova"/>
                <a:ea typeface="Calibri"/>
                <a:cs typeface="Calibri"/>
              </a:rPr>
              <a:t>On va ouvrir le fichier dict.txt avec </a:t>
            </a:r>
            <a:r>
              <a:rPr lang="fr-FR" err="1">
                <a:latin typeface="Gill Sans Nova"/>
                <a:ea typeface="Calibri"/>
                <a:cs typeface="Calibri"/>
              </a:rPr>
              <a:t>fopen</a:t>
            </a:r>
            <a:r>
              <a:rPr lang="fr-FR">
                <a:latin typeface="Gill Sans Nova"/>
                <a:ea typeface="Calibri"/>
                <a:cs typeface="Calibri"/>
              </a:rPr>
              <a:t> (via un pointeur sur fichier), si le fichier n'est pas trouvé, on va en créer un nouveau</a:t>
            </a:r>
          </a:p>
          <a:p>
            <a:pPr marL="285750" indent="-285750">
              <a:buFont typeface="Arial"/>
              <a:buChar char="•"/>
            </a:pPr>
            <a:r>
              <a:rPr lang="fr-FR">
                <a:latin typeface="Gill Sans Nova"/>
                <a:ea typeface="Calibri"/>
                <a:cs typeface="Calibri"/>
              </a:rPr>
              <a:t>On va définir le dictionnaire comme une structure, avec son nombre de lignes (tableau dynamique), sa taille logique et sa taille physique</a:t>
            </a:r>
          </a:p>
          <a:p>
            <a:pPr marL="285750" indent="-285750">
              <a:buFont typeface="Arial"/>
              <a:buChar char="•"/>
            </a:pPr>
            <a:r>
              <a:rPr lang="fr-FR">
                <a:latin typeface="Gill Sans Nova"/>
                <a:ea typeface="Calibri"/>
                <a:cs typeface="Calibri"/>
              </a:rPr>
              <a:t>On va récupérer les données présentes dans le fichier s'il y en a, avec comme délimiteur ":" (si les données sont dans un format incorrect, on retourne un message d'erreur)</a:t>
            </a:r>
          </a:p>
          <a:p>
            <a:pPr marL="285750" indent="-285750">
              <a:buFont typeface="Arial"/>
              <a:buChar char="•"/>
            </a:pPr>
            <a:r>
              <a:rPr lang="fr-FR">
                <a:latin typeface="Gill Sans Nova"/>
                <a:ea typeface="Calibri"/>
                <a:cs typeface="Calibri"/>
              </a:rPr>
              <a:t>Enfin, on ferme le pointeur pour libérer des ressources</a:t>
            </a:r>
          </a:p>
        </p:txBody>
      </p:sp>
      <p:pic>
        <p:nvPicPr>
          <p:cNvPr id="13" name="Image 12" descr="Une image contenant texte, capture d’écran, affichage, logiciel&#10;&#10;Description générée automatiquement">
            <a:extLst>
              <a:ext uri="{FF2B5EF4-FFF2-40B4-BE49-F238E27FC236}">
                <a16:creationId xmlns:a16="http://schemas.microsoft.com/office/drawing/2014/main" id="{1112D0C2-4897-7036-F142-F4270A4FB071}"/>
              </a:ext>
            </a:extLst>
          </p:cNvPr>
          <p:cNvPicPr>
            <a:picLocks noChangeAspect="1"/>
          </p:cNvPicPr>
          <p:nvPr/>
        </p:nvPicPr>
        <p:blipFill>
          <a:blip r:embed="rId2"/>
          <a:stretch>
            <a:fillRect/>
          </a:stretch>
        </p:blipFill>
        <p:spPr>
          <a:xfrm>
            <a:off x="3319369" y="-269735"/>
            <a:ext cx="9131342" cy="7276088"/>
          </a:xfrm>
          <a:prstGeom prst="rect">
            <a:avLst/>
          </a:prstGeom>
        </p:spPr>
      </p:pic>
    </p:spTree>
    <p:extLst>
      <p:ext uri="{BB962C8B-B14F-4D97-AF65-F5344CB8AC3E}">
        <p14:creationId xmlns:p14="http://schemas.microsoft.com/office/powerpoint/2010/main" val="193461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0A46305-A6FC-4843-4287-4CE83B22F7E3}"/>
              </a:ext>
            </a:extLst>
          </p:cNvPr>
          <p:cNvSpPr txBox="1"/>
          <p:nvPr/>
        </p:nvSpPr>
        <p:spPr>
          <a:xfrm>
            <a:off x="102576" y="346892"/>
            <a:ext cx="1190777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fr-FR" sz="2800" b="1" u="sng">
                <a:latin typeface="Gill Sans Nova"/>
                <a:ea typeface="Calibri"/>
                <a:cs typeface="Calibri"/>
              </a:rPr>
              <a:t>Ajouter un mot</a:t>
            </a:r>
          </a:p>
        </p:txBody>
      </p:sp>
      <p:sp>
        <p:nvSpPr>
          <p:cNvPr id="4" name="ZoneTexte 3">
            <a:extLst>
              <a:ext uri="{FF2B5EF4-FFF2-40B4-BE49-F238E27FC236}">
                <a16:creationId xmlns:a16="http://schemas.microsoft.com/office/drawing/2014/main" id="{808238FC-5DAD-6CAB-1853-865A11534352}"/>
              </a:ext>
            </a:extLst>
          </p:cNvPr>
          <p:cNvSpPr txBox="1"/>
          <p:nvPr/>
        </p:nvSpPr>
        <p:spPr>
          <a:xfrm>
            <a:off x="109251" y="961349"/>
            <a:ext cx="11901533" cy="2308324"/>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a:latin typeface="Gill Sans Nova"/>
                <a:ea typeface="Calibri"/>
                <a:cs typeface="Calibri"/>
              </a:rPr>
              <a:t>Avant d'ajouter un mot, si le dictionnaire n'a plus de place pour ajouter un mot, il va redimensionner l'espace à allouer pour le dictionnaire.</a:t>
            </a:r>
            <a:endParaRPr lang="fr-FR"/>
          </a:p>
          <a:p>
            <a:pPr marL="285750" indent="-285750">
              <a:buFont typeface="Arial"/>
              <a:buChar char="•"/>
            </a:pPr>
            <a:r>
              <a:rPr lang="fr-FR">
                <a:latin typeface="Gill Sans Nova"/>
                <a:ea typeface="Calibri"/>
                <a:cs typeface="Calibri"/>
              </a:rPr>
              <a:t>Le programme ne s'occupe pas de la saisie mais seulement de la copie vers la structure dictionnaire. Les données seront copiées dans la dernière ligne du dictionnaire via la fonction </a:t>
            </a:r>
            <a:r>
              <a:rPr lang="fr-FR" err="1">
                <a:latin typeface="Gill Sans Nova"/>
                <a:ea typeface="Calibri"/>
                <a:cs typeface="Calibri"/>
              </a:rPr>
              <a:t>strcpy</a:t>
            </a:r>
            <a:r>
              <a:rPr lang="fr-FR">
                <a:latin typeface="Gill Sans Nova"/>
                <a:ea typeface="Calibri"/>
                <a:cs typeface="Calibri"/>
              </a:rPr>
              <a:t> (de la bibliothèque </a:t>
            </a:r>
            <a:r>
              <a:rPr lang="fr-FR" err="1">
                <a:latin typeface="Gill Sans Nova"/>
                <a:ea typeface="Calibri"/>
                <a:cs typeface="Calibri"/>
              </a:rPr>
              <a:t>string.h</a:t>
            </a:r>
            <a:r>
              <a:rPr lang="fr-FR">
                <a:latin typeface="Gill Sans Nova"/>
                <a:ea typeface="Calibri"/>
                <a:cs typeface="Calibri"/>
              </a:rPr>
              <a:t>)</a:t>
            </a:r>
          </a:p>
          <a:p>
            <a:pPr marL="285750" indent="-285750">
              <a:buFont typeface="Arial"/>
              <a:buChar char="•"/>
            </a:pPr>
            <a:r>
              <a:rPr lang="fr-FR">
                <a:latin typeface="Gill Sans Nova"/>
                <a:ea typeface="Calibri"/>
                <a:cs typeface="Calibri"/>
              </a:rPr>
              <a:t>On ajoute +1 à la taille logique du dictionnaire après cette opération</a:t>
            </a:r>
          </a:p>
          <a:p>
            <a:pPr marL="285750" indent="-285750">
              <a:buFont typeface="Arial"/>
              <a:buChar char="•"/>
            </a:pPr>
            <a:r>
              <a:rPr lang="fr-FR">
                <a:latin typeface="Gill Sans Nova"/>
                <a:ea typeface="Calibri"/>
                <a:cs typeface="Calibri"/>
              </a:rPr>
              <a:t>On peut préciser si l'on veut afficher un message ou pas, par exemple, comme dans </a:t>
            </a:r>
            <a:r>
              <a:rPr lang="fr-FR" err="1">
                <a:latin typeface="Gill Sans Nova"/>
                <a:ea typeface="Calibri"/>
                <a:cs typeface="Calibri"/>
              </a:rPr>
              <a:t>chargerDictionnaire</a:t>
            </a:r>
            <a:r>
              <a:rPr lang="fr-FR">
                <a:latin typeface="Gill Sans Nova"/>
                <a:ea typeface="Calibri"/>
                <a:cs typeface="Calibri"/>
              </a:rPr>
              <a:t>() on ne veut pas car pas ergonomique, on met </a:t>
            </a:r>
            <a:r>
              <a:rPr lang="fr-FR" err="1">
                <a:latin typeface="Gill Sans Nova"/>
                <a:ea typeface="Calibri"/>
                <a:cs typeface="Calibri"/>
              </a:rPr>
              <a:t>afficherMessage</a:t>
            </a:r>
            <a:r>
              <a:rPr lang="fr-FR">
                <a:latin typeface="Gill Sans Nova"/>
                <a:ea typeface="Calibri"/>
                <a:cs typeface="Calibri"/>
              </a:rPr>
              <a:t> sur 0 (false), alors que dans le reste du programme, un message de validation nous est utile, on met donc </a:t>
            </a:r>
            <a:r>
              <a:rPr lang="fr-FR" err="1">
                <a:latin typeface="Gill Sans Nova"/>
                <a:ea typeface="Calibri"/>
                <a:cs typeface="Calibri"/>
              </a:rPr>
              <a:t>afficherMessage</a:t>
            </a:r>
            <a:r>
              <a:rPr lang="fr-FR">
                <a:latin typeface="Gill Sans Nova"/>
                <a:ea typeface="Calibri"/>
                <a:cs typeface="Calibri"/>
              </a:rPr>
              <a:t> sur 1 (</a:t>
            </a:r>
            <a:r>
              <a:rPr lang="fr-FR" err="1">
                <a:latin typeface="Gill Sans Nova"/>
                <a:ea typeface="Calibri"/>
                <a:cs typeface="Calibri"/>
              </a:rPr>
              <a:t>true</a:t>
            </a:r>
            <a:r>
              <a:rPr lang="fr-FR">
                <a:latin typeface="Gill Sans Nova"/>
                <a:ea typeface="Calibri"/>
                <a:cs typeface="Calibri"/>
              </a:rPr>
              <a:t>)</a:t>
            </a:r>
          </a:p>
        </p:txBody>
      </p:sp>
      <p:pic>
        <p:nvPicPr>
          <p:cNvPr id="5" name="Image 4" descr="Une image contenant texte, capture d’écran, affichage, logiciel&#10;&#10;Description générée automatiquement">
            <a:extLst>
              <a:ext uri="{FF2B5EF4-FFF2-40B4-BE49-F238E27FC236}">
                <a16:creationId xmlns:a16="http://schemas.microsoft.com/office/drawing/2014/main" id="{E6CB4E9F-BE1B-1092-CE06-B5B652D838AF}"/>
              </a:ext>
            </a:extLst>
          </p:cNvPr>
          <p:cNvPicPr>
            <a:picLocks noChangeAspect="1"/>
          </p:cNvPicPr>
          <p:nvPr/>
        </p:nvPicPr>
        <p:blipFill>
          <a:blip r:embed="rId2"/>
          <a:stretch>
            <a:fillRect/>
          </a:stretch>
        </p:blipFill>
        <p:spPr>
          <a:xfrm>
            <a:off x="-270076" y="3003740"/>
            <a:ext cx="12732151" cy="4110724"/>
          </a:xfrm>
          <a:prstGeom prst="rect">
            <a:avLst/>
          </a:prstGeom>
        </p:spPr>
      </p:pic>
    </p:spTree>
    <p:extLst>
      <p:ext uri="{BB962C8B-B14F-4D97-AF65-F5344CB8AC3E}">
        <p14:creationId xmlns:p14="http://schemas.microsoft.com/office/powerpoint/2010/main" val="4285070464"/>
      </p:ext>
    </p:extLst>
  </p:cSld>
  <p:clrMapOvr>
    <a:masterClrMapping/>
  </p:clrMapOvr>
</p:sld>
</file>

<file path=ppt/theme/theme1.xml><?xml version="1.0" encoding="utf-8"?>
<a:theme xmlns:a="http://schemas.openxmlformats.org/drawingml/2006/main" name="ConfettiVTI">
  <a:themeElements>
    <a:clrScheme name="AnalogousFromLightSeedRightStep">
      <a:dk1>
        <a:srgbClr val="000000"/>
      </a:dk1>
      <a:lt1>
        <a:srgbClr val="FFFFFF"/>
      </a:lt1>
      <a:dk2>
        <a:srgbClr val="412D24"/>
      </a:dk2>
      <a:lt2>
        <a:srgbClr val="E2E6E8"/>
      </a:lt2>
      <a:accent1>
        <a:srgbClr val="BF9989"/>
      </a:accent1>
      <a:accent2>
        <a:srgbClr val="AFA078"/>
      </a:accent2>
      <a:accent3>
        <a:srgbClr val="A1A77E"/>
      </a:accent3>
      <a:accent4>
        <a:srgbClr val="8DAA74"/>
      </a:accent4>
      <a:accent5>
        <a:srgbClr val="83AC81"/>
      </a:accent5>
      <a:accent6>
        <a:srgbClr val="77AE8C"/>
      </a:accent6>
      <a:hlink>
        <a:srgbClr val="5E899C"/>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fettiVTI" id="{B5618F7C-B4F0-4D28-83B4-440D0519681F}" vid="{5F84EFDF-E14E-48C6-955C-990A32085A7F}"/>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Grand écran</PresentationFormat>
  <Slides>34</Slides>
  <Notes>0</Notes>
  <HiddenSlides>0</HiddenSlides>
  <ScaleCrop>false</ScaleCrop>
  <HeadingPairs>
    <vt:vector size="4" baseType="variant">
      <vt:variant>
        <vt:lpstr>Thème</vt:lpstr>
      </vt:variant>
      <vt:variant>
        <vt:i4>1</vt:i4>
      </vt:variant>
      <vt:variant>
        <vt:lpstr>Titres des diapositives</vt:lpstr>
      </vt:variant>
      <vt:variant>
        <vt:i4>34</vt:i4>
      </vt:variant>
    </vt:vector>
  </HeadingPairs>
  <TitlesOfParts>
    <vt:vector size="35" baseType="lpstr">
      <vt:lpstr>ConfettiVTI</vt:lpstr>
      <vt:lpstr>Dictionnaire Bilingue en C : Soutenance</vt:lpstr>
      <vt:lpstr>SOMMAIRE</vt:lpstr>
      <vt:lpstr>I) Présentation du Projet</vt:lpstr>
      <vt:lpstr>Comment le projet est organisé ?</vt:lpstr>
      <vt:lpstr>II) Présentation/Description du code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III) Maintenant que nous avons vu le code, essayons-le.</vt:lpstr>
      <vt:lpstr>IV) Conclusion : Perspective d'amélioration</vt:lpstr>
      <vt:lpstr>Merci beaucoup pour votre écoute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931</cp:revision>
  <dcterms:created xsi:type="dcterms:W3CDTF">2024-12-26T10:22:28Z</dcterms:created>
  <dcterms:modified xsi:type="dcterms:W3CDTF">2024-12-28T21:57:14Z</dcterms:modified>
</cp:coreProperties>
</file>

<file path=docProps/thumbnail.jpeg>
</file>